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5" r:id="rId7"/>
    <p:sldId id="261" r:id="rId8"/>
    <p:sldId id="262" r:id="rId9"/>
    <p:sldId id="263" r:id="rId10"/>
    <p:sldId id="264" r:id="rId11"/>
    <p:sldId id="266" r:id="rId12"/>
    <p:sldId id="267" r:id="rId13"/>
    <p:sldId id="268" r:id="rId14"/>
    <p:sldId id="269" r:id="rId1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47" autoAdjust="0"/>
    <p:restoredTop sz="94660"/>
  </p:normalViewPr>
  <p:slideViewPr>
    <p:cSldViewPr snapToGrid="0">
      <p:cViewPr varScale="1">
        <p:scale>
          <a:sx n="82" d="100"/>
          <a:sy n="82" d="100"/>
        </p:scale>
        <p:origin x="41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5040A0A-D97E-49C2-B3BE-F71918C1DF9D}"/>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4CCF8178-248C-414A-8A01-199E3C67C9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5B116114-51F4-453A-AB54-55DDD017E894}"/>
              </a:ext>
            </a:extLst>
          </p:cNvPr>
          <p:cNvSpPr>
            <a:spLocks noGrp="1"/>
          </p:cNvSpPr>
          <p:nvPr>
            <p:ph type="dt" sz="half" idx="10"/>
          </p:nvPr>
        </p:nvSpPr>
        <p:spPr/>
        <p:txBody>
          <a:bodyPr/>
          <a:lstStyle/>
          <a:p>
            <a:fld id="{3D85A7CA-6B6B-4AF8-9F8E-15B74FAEC3E7}" type="datetimeFigureOut">
              <a:rPr lang="ru-RU" smtClean="0"/>
              <a:t>24.01.2025</a:t>
            </a:fld>
            <a:endParaRPr lang="ru-RU"/>
          </a:p>
        </p:txBody>
      </p:sp>
      <p:sp>
        <p:nvSpPr>
          <p:cNvPr id="5" name="Нижний колонтитул 4">
            <a:extLst>
              <a:ext uri="{FF2B5EF4-FFF2-40B4-BE49-F238E27FC236}">
                <a16:creationId xmlns:a16="http://schemas.microsoft.com/office/drawing/2014/main" id="{0F8D000A-7A50-45C7-A731-452E9E4CC90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46CD2E2D-7F12-4F48-A8E0-DD9C27FB822B}"/>
              </a:ext>
            </a:extLst>
          </p:cNvPr>
          <p:cNvSpPr>
            <a:spLocks noGrp="1"/>
          </p:cNvSpPr>
          <p:nvPr>
            <p:ph type="sldNum" sz="quarter" idx="12"/>
          </p:nvPr>
        </p:nvSpPr>
        <p:spPr/>
        <p:txBody>
          <a:bodyPr/>
          <a:lstStyle/>
          <a:p>
            <a:fld id="{F9A459EA-56EA-4B2C-B030-509FB3DEFAE5}" type="slidenum">
              <a:rPr lang="ru-RU" smtClean="0"/>
              <a:t>‹#›</a:t>
            </a:fld>
            <a:endParaRPr lang="ru-RU"/>
          </a:p>
        </p:txBody>
      </p:sp>
    </p:spTree>
    <p:extLst>
      <p:ext uri="{BB962C8B-B14F-4D97-AF65-F5344CB8AC3E}">
        <p14:creationId xmlns:p14="http://schemas.microsoft.com/office/powerpoint/2010/main" val="319328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50FCB7-0437-43CE-90B9-33EB50F059F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C84267A-819F-4BF2-A3B8-594AC13F86E7}"/>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CBB056E-DC42-4E83-AB86-B9822F38CC6D}"/>
              </a:ext>
            </a:extLst>
          </p:cNvPr>
          <p:cNvSpPr>
            <a:spLocks noGrp="1"/>
          </p:cNvSpPr>
          <p:nvPr>
            <p:ph type="dt" sz="half" idx="10"/>
          </p:nvPr>
        </p:nvSpPr>
        <p:spPr/>
        <p:txBody>
          <a:bodyPr/>
          <a:lstStyle/>
          <a:p>
            <a:fld id="{3D85A7CA-6B6B-4AF8-9F8E-15B74FAEC3E7}" type="datetimeFigureOut">
              <a:rPr lang="ru-RU" smtClean="0"/>
              <a:t>24.01.2025</a:t>
            </a:fld>
            <a:endParaRPr lang="ru-RU"/>
          </a:p>
        </p:txBody>
      </p:sp>
      <p:sp>
        <p:nvSpPr>
          <p:cNvPr id="5" name="Нижний колонтитул 4">
            <a:extLst>
              <a:ext uri="{FF2B5EF4-FFF2-40B4-BE49-F238E27FC236}">
                <a16:creationId xmlns:a16="http://schemas.microsoft.com/office/drawing/2014/main" id="{BFF7F80B-3813-4C4A-ACCB-6BA688575A7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2167FE0-8032-4E33-BC0C-1EFB204D01FE}"/>
              </a:ext>
            </a:extLst>
          </p:cNvPr>
          <p:cNvSpPr>
            <a:spLocks noGrp="1"/>
          </p:cNvSpPr>
          <p:nvPr>
            <p:ph type="sldNum" sz="quarter" idx="12"/>
          </p:nvPr>
        </p:nvSpPr>
        <p:spPr/>
        <p:txBody>
          <a:bodyPr/>
          <a:lstStyle/>
          <a:p>
            <a:fld id="{F9A459EA-56EA-4B2C-B030-509FB3DEFAE5}" type="slidenum">
              <a:rPr lang="ru-RU" smtClean="0"/>
              <a:t>‹#›</a:t>
            </a:fld>
            <a:endParaRPr lang="ru-RU"/>
          </a:p>
        </p:txBody>
      </p:sp>
    </p:spTree>
    <p:extLst>
      <p:ext uri="{BB962C8B-B14F-4D97-AF65-F5344CB8AC3E}">
        <p14:creationId xmlns:p14="http://schemas.microsoft.com/office/powerpoint/2010/main" val="3536582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B1A4A77-DFC4-46BD-A94A-9BEC49194BDC}"/>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AAF52145-C06B-440A-B16F-D6E0AE3D6A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DF1F7C42-E5C7-4F8F-8B34-36C9A14E907D}"/>
              </a:ext>
            </a:extLst>
          </p:cNvPr>
          <p:cNvSpPr>
            <a:spLocks noGrp="1"/>
          </p:cNvSpPr>
          <p:nvPr>
            <p:ph type="dt" sz="half" idx="10"/>
          </p:nvPr>
        </p:nvSpPr>
        <p:spPr/>
        <p:txBody>
          <a:bodyPr/>
          <a:lstStyle/>
          <a:p>
            <a:fld id="{3D85A7CA-6B6B-4AF8-9F8E-15B74FAEC3E7}" type="datetimeFigureOut">
              <a:rPr lang="ru-RU" smtClean="0"/>
              <a:t>24.01.2025</a:t>
            </a:fld>
            <a:endParaRPr lang="ru-RU"/>
          </a:p>
        </p:txBody>
      </p:sp>
      <p:sp>
        <p:nvSpPr>
          <p:cNvPr id="5" name="Нижний колонтитул 4">
            <a:extLst>
              <a:ext uri="{FF2B5EF4-FFF2-40B4-BE49-F238E27FC236}">
                <a16:creationId xmlns:a16="http://schemas.microsoft.com/office/drawing/2014/main" id="{A9A4D3D4-32F2-4F2E-8881-E3076A6C1A5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FEE824A-66A1-4CF2-8BB9-EC6D7EC22B5C}"/>
              </a:ext>
            </a:extLst>
          </p:cNvPr>
          <p:cNvSpPr>
            <a:spLocks noGrp="1"/>
          </p:cNvSpPr>
          <p:nvPr>
            <p:ph type="sldNum" sz="quarter" idx="12"/>
          </p:nvPr>
        </p:nvSpPr>
        <p:spPr/>
        <p:txBody>
          <a:bodyPr/>
          <a:lstStyle/>
          <a:p>
            <a:fld id="{F9A459EA-56EA-4B2C-B030-509FB3DEFAE5}" type="slidenum">
              <a:rPr lang="ru-RU" smtClean="0"/>
              <a:t>‹#›</a:t>
            </a:fld>
            <a:endParaRPr lang="ru-RU"/>
          </a:p>
        </p:txBody>
      </p:sp>
    </p:spTree>
    <p:extLst>
      <p:ext uri="{BB962C8B-B14F-4D97-AF65-F5344CB8AC3E}">
        <p14:creationId xmlns:p14="http://schemas.microsoft.com/office/powerpoint/2010/main" val="3985042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AC33EE2-C987-4147-A66D-10F11C4BD79D}"/>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766AB8C7-1346-45B3-8F5E-5F352A72F0E6}"/>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93469E5A-3F82-462D-9461-8ED3B2716D26}"/>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47FFC1C1-517A-41D7-A4A2-916EE0DBF73E}"/>
              </a:ext>
            </a:extLst>
          </p:cNvPr>
          <p:cNvSpPr>
            <a:spLocks noGrp="1"/>
          </p:cNvSpPr>
          <p:nvPr>
            <p:ph type="dt" sz="half" idx="10"/>
          </p:nvPr>
        </p:nvSpPr>
        <p:spPr/>
        <p:txBody>
          <a:bodyPr/>
          <a:lstStyle/>
          <a:p>
            <a:fld id="{3D85A7CA-6B6B-4AF8-9F8E-15B74FAEC3E7}" type="datetimeFigureOut">
              <a:rPr lang="ru-RU" smtClean="0"/>
              <a:t>24.01.2025</a:t>
            </a:fld>
            <a:endParaRPr lang="ru-RU"/>
          </a:p>
        </p:txBody>
      </p:sp>
      <p:sp>
        <p:nvSpPr>
          <p:cNvPr id="6" name="Нижний колонтитул 5">
            <a:extLst>
              <a:ext uri="{FF2B5EF4-FFF2-40B4-BE49-F238E27FC236}">
                <a16:creationId xmlns:a16="http://schemas.microsoft.com/office/drawing/2014/main" id="{F044157C-AF6B-4DC2-A44E-171070B9DB9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4762EDBE-800A-4320-A5C2-35C09DEF7C2E}"/>
              </a:ext>
            </a:extLst>
          </p:cNvPr>
          <p:cNvSpPr>
            <a:spLocks noGrp="1"/>
          </p:cNvSpPr>
          <p:nvPr>
            <p:ph type="sldNum" sz="quarter" idx="12"/>
          </p:nvPr>
        </p:nvSpPr>
        <p:spPr/>
        <p:txBody>
          <a:bodyPr/>
          <a:lstStyle/>
          <a:p>
            <a:fld id="{F9A459EA-56EA-4B2C-B030-509FB3DEFAE5}" type="slidenum">
              <a:rPr lang="ru-RU" smtClean="0"/>
              <a:t>‹#›</a:t>
            </a:fld>
            <a:endParaRPr lang="ru-RU"/>
          </a:p>
        </p:txBody>
      </p:sp>
    </p:spTree>
    <p:extLst>
      <p:ext uri="{BB962C8B-B14F-4D97-AF65-F5344CB8AC3E}">
        <p14:creationId xmlns:p14="http://schemas.microsoft.com/office/powerpoint/2010/main" val="2105257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3DEF629-1442-455A-B78C-13D2387CE9CE}"/>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732DCC91-7056-44A4-AA22-5A00EA2F51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B06DE4DC-F949-40F1-B7B1-5AA3AFB20182}"/>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9812B3B3-ABB4-46D3-BB12-F57859313E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19920C84-3DD4-4404-885E-02FBE87B57E7}"/>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A912FDAB-B46C-46FE-86CD-F1870CF6C8A8}"/>
              </a:ext>
            </a:extLst>
          </p:cNvPr>
          <p:cNvSpPr>
            <a:spLocks noGrp="1"/>
          </p:cNvSpPr>
          <p:nvPr>
            <p:ph type="dt" sz="half" idx="10"/>
          </p:nvPr>
        </p:nvSpPr>
        <p:spPr/>
        <p:txBody>
          <a:bodyPr/>
          <a:lstStyle/>
          <a:p>
            <a:fld id="{3D85A7CA-6B6B-4AF8-9F8E-15B74FAEC3E7}" type="datetimeFigureOut">
              <a:rPr lang="ru-RU" smtClean="0"/>
              <a:t>24.01.2025</a:t>
            </a:fld>
            <a:endParaRPr lang="ru-RU"/>
          </a:p>
        </p:txBody>
      </p:sp>
      <p:sp>
        <p:nvSpPr>
          <p:cNvPr id="8" name="Нижний колонтитул 7">
            <a:extLst>
              <a:ext uri="{FF2B5EF4-FFF2-40B4-BE49-F238E27FC236}">
                <a16:creationId xmlns:a16="http://schemas.microsoft.com/office/drawing/2014/main" id="{81520829-3C8B-4670-B6E2-F7B4D6070345}"/>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B64113BC-7F3C-46D8-A676-4F8560A8A034}"/>
              </a:ext>
            </a:extLst>
          </p:cNvPr>
          <p:cNvSpPr>
            <a:spLocks noGrp="1"/>
          </p:cNvSpPr>
          <p:nvPr>
            <p:ph type="sldNum" sz="quarter" idx="12"/>
          </p:nvPr>
        </p:nvSpPr>
        <p:spPr/>
        <p:txBody>
          <a:bodyPr/>
          <a:lstStyle/>
          <a:p>
            <a:fld id="{F9A459EA-56EA-4B2C-B030-509FB3DEFAE5}" type="slidenum">
              <a:rPr lang="ru-RU" smtClean="0"/>
              <a:t>‹#›</a:t>
            </a:fld>
            <a:endParaRPr lang="ru-RU"/>
          </a:p>
        </p:txBody>
      </p:sp>
    </p:spTree>
    <p:extLst>
      <p:ext uri="{BB962C8B-B14F-4D97-AF65-F5344CB8AC3E}">
        <p14:creationId xmlns:p14="http://schemas.microsoft.com/office/powerpoint/2010/main" val="3644778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FE8000-DB82-4560-8018-AA4068E09522}"/>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BB245D51-54F0-44DE-99B8-FE1FB458AF41}"/>
              </a:ext>
            </a:extLst>
          </p:cNvPr>
          <p:cNvSpPr>
            <a:spLocks noGrp="1"/>
          </p:cNvSpPr>
          <p:nvPr>
            <p:ph type="dt" sz="half" idx="10"/>
          </p:nvPr>
        </p:nvSpPr>
        <p:spPr/>
        <p:txBody>
          <a:bodyPr/>
          <a:lstStyle/>
          <a:p>
            <a:fld id="{3D85A7CA-6B6B-4AF8-9F8E-15B74FAEC3E7}" type="datetimeFigureOut">
              <a:rPr lang="ru-RU" smtClean="0"/>
              <a:t>24.01.2025</a:t>
            </a:fld>
            <a:endParaRPr lang="ru-RU"/>
          </a:p>
        </p:txBody>
      </p:sp>
      <p:sp>
        <p:nvSpPr>
          <p:cNvPr id="4" name="Нижний колонтитул 3">
            <a:extLst>
              <a:ext uri="{FF2B5EF4-FFF2-40B4-BE49-F238E27FC236}">
                <a16:creationId xmlns:a16="http://schemas.microsoft.com/office/drawing/2014/main" id="{65E622AC-F1DB-4078-855A-91C89B0AFA4F}"/>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D111EB61-E52A-45A4-BF45-4BB78C69A6E9}"/>
              </a:ext>
            </a:extLst>
          </p:cNvPr>
          <p:cNvSpPr>
            <a:spLocks noGrp="1"/>
          </p:cNvSpPr>
          <p:nvPr>
            <p:ph type="sldNum" sz="quarter" idx="12"/>
          </p:nvPr>
        </p:nvSpPr>
        <p:spPr/>
        <p:txBody>
          <a:bodyPr/>
          <a:lstStyle/>
          <a:p>
            <a:fld id="{F9A459EA-56EA-4B2C-B030-509FB3DEFAE5}" type="slidenum">
              <a:rPr lang="ru-RU" smtClean="0"/>
              <a:t>‹#›</a:t>
            </a:fld>
            <a:endParaRPr lang="ru-RU"/>
          </a:p>
        </p:txBody>
      </p:sp>
    </p:spTree>
    <p:extLst>
      <p:ext uri="{BB962C8B-B14F-4D97-AF65-F5344CB8AC3E}">
        <p14:creationId xmlns:p14="http://schemas.microsoft.com/office/powerpoint/2010/main" val="2236074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2B4547DF-9725-43D3-B42C-BA3C106BAAE1}"/>
              </a:ext>
            </a:extLst>
          </p:cNvPr>
          <p:cNvSpPr>
            <a:spLocks noGrp="1"/>
          </p:cNvSpPr>
          <p:nvPr>
            <p:ph type="dt" sz="half" idx="10"/>
          </p:nvPr>
        </p:nvSpPr>
        <p:spPr/>
        <p:txBody>
          <a:bodyPr/>
          <a:lstStyle/>
          <a:p>
            <a:fld id="{3D85A7CA-6B6B-4AF8-9F8E-15B74FAEC3E7}" type="datetimeFigureOut">
              <a:rPr lang="ru-RU" smtClean="0"/>
              <a:t>24.01.2025</a:t>
            </a:fld>
            <a:endParaRPr lang="ru-RU"/>
          </a:p>
        </p:txBody>
      </p:sp>
      <p:sp>
        <p:nvSpPr>
          <p:cNvPr id="3" name="Нижний колонтитул 2">
            <a:extLst>
              <a:ext uri="{FF2B5EF4-FFF2-40B4-BE49-F238E27FC236}">
                <a16:creationId xmlns:a16="http://schemas.microsoft.com/office/drawing/2014/main" id="{6663BE85-A923-4D67-AF49-2CE2334813B5}"/>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DB907F8C-0B42-463B-B97A-EE79C311AC5B}"/>
              </a:ext>
            </a:extLst>
          </p:cNvPr>
          <p:cNvSpPr>
            <a:spLocks noGrp="1"/>
          </p:cNvSpPr>
          <p:nvPr>
            <p:ph type="sldNum" sz="quarter" idx="12"/>
          </p:nvPr>
        </p:nvSpPr>
        <p:spPr/>
        <p:txBody>
          <a:bodyPr/>
          <a:lstStyle/>
          <a:p>
            <a:fld id="{F9A459EA-56EA-4B2C-B030-509FB3DEFAE5}" type="slidenum">
              <a:rPr lang="ru-RU" smtClean="0"/>
              <a:t>‹#›</a:t>
            </a:fld>
            <a:endParaRPr lang="ru-RU"/>
          </a:p>
        </p:txBody>
      </p:sp>
    </p:spTree>
    <p:extLst>
      <p:ext uri="{BB962C8B-B14F-4D97-AF65-F5344CB8AC3E}">
        <p14:creationId xmlns:p14="http://schemas.microsoft.com/office/powerpoint/2010/main" val="2761346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7E4ECB3-F482-41C0-AC7F-3C4587FE8E4D}"/>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67BB0C6F-FFAF-4550-B574-4F5D1C682A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8D1EE89B-318C-49DA-A549-ADE9CE6153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CB6AD16D-54F6-4735-A8A6-D3D9ED5596F3}"/>
              </a:ext>
            </a:extLst>
          </p:cNvPr>
          <p:cNvSpPr>
            <a:spLocks noGrp="1"/>
          </p:cNvSpPr>
          <p:nvPr>
            <p:ph type="dt" sz="half" idx="10"/>
          </p:nvPr>
        </p:nvSpPr>
        <p:spPr/>
        <p:txBody>
          <a:bodyPr/>
          <a:lstStyle/>
          <a:p>
            <a:fld id="{3D85A7CA-6B6B-4AF8-9F8E-15B74FAEC3E7}" type="datetimeFigureOut">
              <a:rPr lang="ru-RU" smtClean="0"/>
              <a:t>24.01.2025</a:t>
            </a:fld>
            <a:endParaRPr lang="ru-RU"/>
          </a:p>
        </p:txBody>
      </p:sp>
      <p:sp>
        <p:nvSpPr>
          <p:cNvPr id="6" name="Нижний колонтитул 5">
            <a:extLst>
              <a:ext uri="{FF2B5EF4-FFF2-40B4-BE49-F238E27FC236}">
                <a16:creationId xmlns:a16="http://schemas.microsoft.com/office/drawing/2014/main" id="{73C8ABC2-80E1-4FFE-A7F6-07410E843A3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10A4B89-B21B-4207-9FEC-988F3333DDF3}"/>
              </a:ext>
            </a:extLst>
          </p:cNvPr>
          <p:cNvSpPr>
            <a:spLocks noGrp="1"/>
          </p:cNvSpPr>
          <p:nvPr>
            <p:ph type="sldNum" sz="quarter" idx="12"/>
          </p:nvPr>
        </p:nvSpPr>
        <p:spPr/>
        <p:txBody>
          <a:bodyPr/>
          <a:lstStyle/>
          <a:p>
            <a:fld id="{F9A459EA-56EA-4B2C-B030-509FB3DEFAE5}" type="slidenum">
              <a:rPr lang="ru-RU" smtClean="0"/>
              <a:t>‹#›</a:t>
            </a:fld>
            <a:endParaRPr lang="ru-RU"/>
          </a:p>
        </p:txBody>
      </p:sp>
    </p:spTree>
    <p:extLst>
      <p:ext uri="{BB962C8B-B14F-4D97-AF65-F5344CB8AC3E}">
        <p14:creationId xmlns:p14="http://schemas.microsoft.com/office/powerpoint/2010/main" val="1602819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2B5A0AF-597D-424C-ADED-E183583C3200}"/>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1A08C1ED-BFF1-4ECF-A165-E1A537204B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522A7904-D734-45FA-AAC6-C7166850BC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4D6F93E5-BD08-4594-87D1-3E59519BEFFD}"/>
              </a:ext>
            </a:extLst>
          </p:cNvPr>
          <p:cNvSpPr>
            <a:spLocks noGrp="1"/>
          </p:cNvSpPr>
          <p:nvPr>
            <p:ph type="dt" sz="half" idx="10"/>
          </p:nvPr>
        </p:nvSpPr>
        <p:spPr/>
        <p:txBody>
          <a:bodyPr/>
          <a:lstStyle/>
          <a:p>
            <a:fld id="{3D85A7CA-6B6B-4AF8-9F8E-15B74FAEC3E7}" type="datetimeFigureOut">
              <a:rPr lang="ru-RU" smtClean="0"/>
              <a:t>24.01.2025</a:t>
            </a:fld>
            <a:endParaRPr lang="ru-RU"/>
          </a:p>
        </p:txBody>
      </p:sp>
      <p:sp>
        <p:nvSpPr>
          <p:cNvPr id="6" name="Нижний колонтитул 5">
            <a:extLst>
              <a:ext uri="{FF2B5EF4-FFF2-40B4-BE49-F238E27FC236}">
                <a16:creationId xmlns:a16="http://schemas.microsoft.com/office/drawing/2014/main" id="{4F0C20D8-8B0A-41E1-AA71-ED90DC82343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81EE86B-DF03-4E63-A553-171D1E1F711E}"/>
              </a:ext>
            </a:extLst>
          </p:cNvPr>
          <p:cNvSpPr>
            <a:spLocks noGrp="1"/>
          </p:cNvSpPr>
          <p:nvPr>
            <p:ph type="sldNum" sz="quarter" idx="12"/>
          </p:nvPr>
        </p:nvSpPr>
        <p:spPr/>
        <p:txBody>
          <a:bodyPr/>
          <a:lstStyle/>
          <a:p>
            <a:fld id="{F9A459EA-56EA-4B2C-B030-509FB3DEFAE5}" type="slidenum">
              <a:rPr lang="ru-RU" smtClean="0"/>
              <a:t>‹#›</a:t>
            </a:fld>
            <a:endParaRPr lang="ru-RU"/>
          </a:p>
        </p:txBody>
      </p:sp>
    </p:spTree>
    <p:extLst>
      <p:ext uri="{BB962C8B-B14F-4D97-AF65-F5344CB8AC3E}">
        <p14:creationId xmlns:p14="http://schemas.microsoft.com/office/powerpoint/2010/main" val="2720065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51C6AD-2C64-4A92-9BF7-C0B9C011E965}"/>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7A52B300-635F-47C5-95DA-142227CE8B0D}"/>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B8E8FEC-123C-4BE2-8BA9-74A8DD2DD351}"/>
              </a:ext>
            </a:extLst>
          </p:cNvPr>
          <p:cNvSpPr>
            <a:spLocks noGrp="1"/>
          </p:cNvSpPr>
          <p:nvPr>
            <p:ph type="dt" sz="half" idx="10"/>
          </p:nvPr>
        </p:nvSpPr>
        <p:spPr/>
        <p:txBody>
          <a:bodyPr/>
          <a:lstStyle/>
          <a:p>
            <a:fld id="{3D85A7CA-6B6B-4AF8-9F8E-15B74FAEC3E7}" type="datetimeFigureOut">
              <a:rPr lang="ru-RU" smtClean="0"/>
              <a:t>24.01.2025</a:t>
            </a:fld>
            <a:endParaRPr lang="ru-RU"/>
          </a:p>
        </p:txBody>
      </p:sp>
      <p:sp>
        <p:nvSpPr>
          <p:cNvPr id="5" name="Нижний колонтитул 4">
            <a:extLst>
              <a:ext uri="{FF2B5EF4-FFF2-40B4-BE49-F238E27FC236}">
                <a16:creationId xmlns:a16="http://schemas.microsoft.com/office/drawing/2014/main" id="{8B29EC2F-CD89-43D4-B0A7-2732DB30481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9A881F2-A717-4FCC-B7D0-176A8BD34DD8}"/>
              </a:ext>
            </a:extLst>
          </p:cNvPr>
          <p:cNvSpPr>
            <a:spLocks noGrp="1"/>
          </p:cNvSpPr>
          <p:nvPr>
            <p:ph type="sldNum" sz="quarter" idx="12"/>
          </p:nvPr>
        </p:nvSpPr>
        <p:spPr/>
        <p:txBody>
          <a:bodyPr/>
          <a:lstStyle/>
          <a:p>
            <a:fld id="{F9A459EA-56EA-4B2C-B030-509FB3DEFAE5}" type="slidenum">
              <a:rPr lang="ru-RU" smtClean="0"/>
              <a:t>‹#›</a:t>
            </a:fld>
            <a:endParaRPr lang="ru-RU"/>
          </a:p>
        </p:txBody>
      </p:sp>
    </p:spTree>
    <p:extLst>
      <p:ext uri="{BB962C8B-B14F-4D97-AF65-F5344CB8AC3E}">
        <p14:creationId xmlns:p14="http://schemas.microsoft.com/office/powerpoint/2010/main" val="2339765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8683793F-CB5C-4AC6-97D0-FFE3C4160E06}"/>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85B5271B-962F-48CC-B786-67B9011F1249}"/>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D368B33-1CA6-48CF-BBB4-A3B2EA604423}"/>
              </a:ext>
            </a:extLst>
          </p:cNvPr>
          <p:cNvSpPr>
            <a:spLocks noGrp="1"/>
          </p:cNvSpPr>
          <p:nvPr>
            <p:ph type="dt" sz="half" idx="10"/>
          </p:nvPr>
        </p:nvSpPr>
        <p:spPr/>
        <p:txBody>
          <a:bodyPr/>
          <a:lstStyle/>
          <a:p>
            <a:fld id="{3D85A7CA-6B6B-4AF8-9F8E-15B74FAEC3E7}" type="datetimeFigureOut">
              <a:rPr lang="ru-RU" smtClean="0"/>
              <a:t>24.01.2025</a:t>
            </a:fld>
            <a:endParaRPr lang="ru-RU"/>
          </a:p>
        </p:txBody>
      </p:sp>
      <p:sp>
        <p:nvSpPr>
          <p:cNvPr id="5" name="Нижний колонтитул 4">
            <a:extLst>
              <a:ext uri="{FF2B5EF4-FFF2-40B4-BE49-F238E27FC236}">
                <a16:creationId xmlns:a16="http://schemas.microsoft.com/office/drawing/2014/main" id="{DD0688EC-4752-466A-85DC-E2778E76AE4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C577E62-D106-4EC2-A3F8-35F016E9BE54}"/>
              </a:ext>
            </a:extLst>
          </p:cNvPr>
          <p:cNvSpPr>
            <a:spLocks noGrp="1"/>
          </p:cNvSpPr>
          <p:nvPr>
            <p:ph type="sldNum" sz="quarter" idx="12"/>
          </p:nvPr>
        </p:nvSpPr>
        <p:spPr/>
        <p:txBody>
          <a:bodyPr/>
          <a:lstStyle/>
          <a:p>
            <a:fld id="{F9A459EA-56EA-4B2C-B030-509FB3DEFAE5}" type="slidenum">
              <a:rPr lang="ru-RU" smtClean="0"/>
              <a:t>‹#›</a:t>
            </a:fld>
            <a:endParaRPr lang="ru-RU"/>
          </a:p>
        </p:txBody>
      </p:sp>
    </p:spTree>
    <p:extLst>
      <p:ext uri="{BB962C8B-B14F-4D97-AF65-F5344CB8AC3E}">
        <p14:creationId xmlns:p14="http://schemas.microsoft.com/office/powerpoint/2010/main" val="2901623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906F755-302F-489B-83E3-2036A4E304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588E3354-74C0-4E84-936F-7F4355F523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B137C7B-4668-42EB-A8CD-A00EB0AA43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85A7CA-6B6B-4AF8-9F8E-15B74FAEC3E7}" type="datetimeFigureOut">
              <a:rPr lang="ru-RU" smtClean="0"/>
              <a:t>24.01.2025</a:t>
            </a:fld>
            <a:endParaRPr lang="ru-RU"/>
          </a:p>
        </p:txBody>
      </p:sp>
      <p:sp>
        <p:nvSpPr>
          <p:cNvPr id="5" name="Нижний колонтитул 4">
            <a:extLst>
              <a:ext uri="{FF2B5EF4-FFF2-40B4-BE49-F238E27FC236}">
                <a16:creationId xmlns:a16="http://schemas.microsoft.com/office/drawing/2014/main" id="{07BC5046-62D7-4CF5-96E6-F981238BEC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379782B7-5D41-4BE0-94BA-1F8FF9AEFA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A459EA-56EA-4B2C-B030-509FB3DEFAE5}" type="slidenum">
              <a:rPr lang="ru-RU" smtClean="0"/>
              <a:t>‹#›</a:t>
            </a:fld>
            <a:endParaRPr lang="ru-RU"/>
          </a:p>
        </p:txBody>
      </p:sp>
    </p:spTree>
    <p:extLst>
      <p:ext uri="{BB962C8B-B14F-4D97-AF65-F5344CB8AC3E}">
        <p14:creationId xmlns:p14="http://schemas.microsoft.com/office/powerpoint/2010/main" val="25677857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F0C6110F-D11E-4696-A199-776DA2F3B040}"/>
              </a:ext>
            </a:extLst>
          </p:cNvPr>
          <p:cNvSpPr/>
          <p:nvPr/>
        </p:nvSpPr>
        <p:spPr>
          <a:xfrm>
            <a:off x="794951" y="878137"/>
            <a:ext cx="10602097" cy="4832092"/>
          </a:xfrm>
          <a:prstGeom prst="rect">
            <a:avLst/>
          </a:prstGeom>
        </p:spPr>
        <p:txBody>
          <a:bodyPr wrap="square">
            <a:spAutoFit/>
          </a:bodyPr>
          <a:lstStyle/>
          <a:p>
            <a:pPr indent="450215" algn="just">
              <a:spcAft>
                <a:spcPts val="0"/>
              </a:spcAft>
            </a:pPr>
            <a:r>
              <a:rPr lang="kk-KZ" sz="2200" dirty="0">
                <a:latin typeface="Times New Roman" panose="02020603050405020304" pitchFamily="18" charset="0"/>
                <a:ea typeface="Times New Roman" panose="02020603050405020304" pitchFamily="18" charset="0"/>
                <a:cs typeface="Times New Roman" panose="02020603050405020304" pitchFamily="18" charset="0"/>
              </a:rPr>
              <a:t>Ақпараттық технологиялардың дамуы бағдарламалау тілдерінің жоғары сатыға көтерілуіне тікелей байланысты. Бағдарламалау тілдері, өз кезегінде – ақпараттық технологиялардың дамуында әзірлеушіге жаңа мүмкіндіктер ұсынады. Осы үдерістер өзара байланысты және бір-бірін толықтырып отырады.  </a:t>
            </a:r>
          </a:p>
          <a:p>
            <a:pPr indent="450215" algn="just"/>
            <a:r>
              <a:rPr lang="kk-KZ" sz="2200" dirty="0">
                <a:latin typeface="Times New Roman" panose="02020603050405020304" pitchFamily="18" charset="0"/>
                <a:cs typeface="Times New Roman" panose="02020603050405020304" pitchFamily="18" charset="0"/>
              </a:rPr>
              <a:t>Жылдам қарқынмен ақпараттық технологиялардың дамуы, әсіресе, Интернет технологияларының, бағдарламалау технологиясында түбегейлі өзгерістерге деген қажеттілікті туындатты. Осы жағдай визуальді бағдарламалау ортасының орнына келген </a:t>
            </a:r>
            <a:r>
              <a:rPr lang="kk-KZ" sz="2200" b="1" dirty="0">
                <a:latin typeface="Times New Roman" panose="02020603050405020304" pitchFamily="18" charset="0"/>
                <a:cs typeface="Times New Roman" panose="02020603050405020304" pitchFamily="18" charset="0"/>
              </a:rPr>
              <a:t>бағдарламалау платформасының</a:t>
            </a:r>
            <a:r>
              <a:rPr lang="kk-KZ" sz="2200" dirty="0">
                <a:latin typeface="Times New Roman" panose="02020603050405020304" pitchFamily="18" charset="0"/>
                <a:cs typeface="Times New Roman" panose="02020603050405020304" pitchFamily="18" charset="0"/>
              </a:rPr>
              <a:t> пайда болуында көрініс тапты. </a:t>
            </a:r>
          </a:p>
          <a:p>
            <a:pPr indent="450215" algn="just"/>
            <a:r>
              <a:rPr lang="kk-KZ" sz="2200" dirty="0">
                <a:latin typeface="Times New Roman" panose="02020603050405020304" pitchFamily="18" charset="0"/>
                <a:cs typeface="Times New Roman" panose="02020603050405020304" pitchFamily="18" charset="0"/>
              </a:rPr>
              <a:t>Осы жаңа </a:t>
            </a:r>
            <a:r>
              <a:rPr lang="kk-KZ" sz="2200" b="1" dirty="0">
                <a:latin typeface="Times New Roman" panose="02020603050405020304" pitchFamily="18" charset="0"/>
                <a:cs typeface="Times New Roman" panose="02020603050405020304" pitchFamily="18" charset="0"/>
              </a:rPr>
              <a:t>бағдарламалау технологиясына</a:t>
            </a:r>
            <a:r>
              <a:rPr lang="kk-KZ" sz="2200" dirty="0">
                <a:latin typeface="Times New Roman" panose="02020603050405020304" pitchFamily="18" charset="0"/>
                <a:cs typeface="Times New Roman" panose="02020603050405020304" pitchFamily="18" charset="0"/>
              </a:rPr>
              <a:t> алғашқы болып жаңа бағдарламаларды құруға және орындауға арналған .</a:t>
            </a:r>
            <a:r>
              <a:rPr lang="kk-KZ" sz="2200" b="1" dirty="0">
                <a:latin typeface="Times New Roman" panose="02020603050405020304" pitchFamily="18" charset="0"/>
                <a:cs typeface="Times New Roman" panose="02020603050405020304" pitchFamily="18" charset="0"/>
              </a:rPr>
              <a:t>NET</a:t>
            </a:r>
            <a:r>
              <a:rPr lang="kk-KZ" sz="2200" dirty="0">
                <a:latin typeface="Times New Roman" panose="02020603050405020304" pitchFamily="18" charset="0"/>
                <a:cs typeface="Times New Roman" panose="02020603050405020304" pitchFamily="18" charset="0"/>
              </a:rPr>
              <a:t> («дот-нет» деп айтылады) </a:t>
            </a:r>
            <a:r>
              <a:rPr lang="kk-KZ" sz="2200" b="1" dirty="0">
                <a:latin typeface="Times New Roman" panose="02020603050405020304" pitchFamily="18" charset="0"/>
                <a:cs typeface="Times New Roman" panose="02020603050405020304" pitchFamily="18" charset="0"/>
              </a:rPr>
              <a:t>платформасы</a:t>
            </a:r>
            <a:r>
              <a:rPr lang="kk-KZ" sz="2200" dirty="0">
                <a:latin typeface="Times New Roman" panose="02020603050405020304" pitchFamily="18" charset="0"/>
                <a:cs typeface="Times New Roman" panose="02020603050405020304" pitchFamily="18" charset="0"/>
              </a:rPr>
              <a:t> бар </a:t>
            </a:r>
            <a:r>
              <a:rPr lang="kk-KZ" sz="2200" b="1" dirty="0">
                <a:latin typeface="Times New Roman" panose="02020603050405020304" pitchFamily="18" charset="0"/>
                <a:cs typeface="Times New Roman" panose="02020603050405020304" pitchFamily="18" charset="0"/>
              </a:rPr>
              <a:t>.NET Framework </a:t>
            </a:r>
            <a:r>
              <a:rPr lang="kk-KZ" sz="2200" dirty="0">
                <a:latin typeface="Times New Roman" panose="02020603050405020304" pitchFamily="18" charset="0"/>
                <a:cs typeface="Times New Roman" panose="02020603050405020304" pitchFamily="18" charset="0"/>
              </a:rPr>
              <a:t>өнімін 2000 ж. құрған </a:t>
            </a:r>
            <a:r>
              <a:rPr lang="kk-KZ" sz="2200" b="1" dirty="0">
                <a:latin typeface="Times New Roman" panose="02020603050405020304" pitchFamily="18" charset="0"/>
                <a:cs typeface="Times New Roman" panose="02020603050405020304" pitchFamily="18" charset="0"/>
              </a:rPr>
              <a:t>Microsoft</a:t>
            </a:r>
            <a:r>
              <a:rPr lang="kk-KZ" sz="2200" dirty="0">
                <a:latin typeface="Times New Roman" panose="02020603050405020304" pitchFamily="18" charset="0"/>
                <a:cs typeface="Times New Roman" panose="02020603050405020304" pitchFamily="18" charset="0"/>
              </a:rPr>
              <a:t> </a:t>
            </a:r>
            <a:r>
              <a:rPr lang="kk-KZ" sz="2200" b="1" dirty="0">
                <a:latin typeface="Times New Roman" panose="02020603050405020304" pitchFamily="18" charset="0"/>
                <a:cs typeface="Times New Roman" panose="02020603050405020304" pitchFamily="18" charset="0"/>
              </a:rPr>
              <a:t>корпорациясы</a:t>
            </a:r>
            <a:r>
              <a:rPr lang="kk-KZ" sz="2200" dirty="0">
                <a:latin typeface="Times New Roman" panose="02020603050405020304" pitchFamily="18" charset="0"/>
                <a:cs typeface="Times New Roman" panose="02020603050405020304" pitchFamily="18" charset="0"/>
              </a:rPr>
              <a:t> кірісті.</a:t>
            </a:r>
            <a:endParaRPr lang="ru-RU" sz="2200" dirty="0">
              <a:latin typeface="Times New Roman" panose="02020603050405020304" pitchFamily="18" charset="0"/>
              <a:cs typeface="Times New Roman" panose="02020603050405020304" pitchFamily="18" charset="0"/>
            </a:endParaRPr>
          </a:p>
          <a:p>
            <a:pPr indent="450215" algn="just"/>
            <a:endParaRPr lang="ru-RU" sz="2200" dirty="0">
              <a:latin typeface="Times New Roman" panose="02020603050405020304" pitchFamily="18" charset="0"/>
              <a:cs typeface="Times New Roman" panose="02020603050405020304" pitchFamily="18" charset="0"/>
            </a:endParaRPr>
          </a:p>
          <a:p>
            <a:pPr indent="450215" algn="just">
              <a:spcAft>
                <a:spcPts val="0"/>
              </a:spcAft>
            </a:pPr>
            <a:endParaRPr lang="ru-RU" sz="22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Прямоугольник 4">
            <a:extLst>
              <a:ext uri="{FF2B5EF4-FFF2-40B4-BE49-F238E27FC236}">
                <a16:creationId xmlns:a16="http://schemas.microsoft.com/office/drawing/2014/main" id="{727E263A-D59E-4626-96E6-C773F1786F3C}"/>
              </a:ext>
            </a:extLst>
          </p:cNvPr>
          <p:cNvSpPr/>
          <p:nvPr/>
        </p:nvSpPr>
        <p:spPr>
          <a:xfrm>
            <a:off x="4419647" y="218818"/>
            <a:ext cx="2684774" cy="584775"/>
          </a:xfrm>
          <a:prstGeom prst="rect">
            <a:avLst/>
          </a:prstGeom>
        </p:spPr>
        <p:txBody>
          <a:bodyPr wrap="none">
            <a:spAutoFit/>
          </a:bodyPr>
          <a:lstStyle/>
          <a:p>
            <a:pPr algn="ctr">
              <a:spcAft>
                <a:spcPts val="0"/>
              </a:spcAft>
            </a:pPr>
            <a:r>
              <a:rPr lang="ru-RU" sz="3200" b="1" dirty="0" err="1">
                <a:solidFill>
                  <a:srgbClr val="000000"/>
                </a:solidFill>
                <a:latin typeface="Times New Roman" panose="02020603050405020304" pitchFamily="18" charset="0"/>
                <a:ea typeface="Calibri" panose="020F0502020204030204" pitchFamily="34" charset="0"/>
              </a:rPr>
              <a:t>Пәнге</a:t>
            </a:r>
            <a:r>
              <a:rPr lang="ru-RU" sz="3200" b="1" dirty="0">
                <a:solidFill>
                  <a:srgbClr val="000000"/>
                </a:solidFill>
                <a:latin typeface="Times New Roman" panose="02020603050405020304" pitchFamily="18" charset="0"/>
                <a:ea typeface="Calibri" panose="020F0502020204030204" pitchFamily="34" charset="0"/>
              </a:rPr>
              <a:t> </a:t>
            </a:r>
            <a:r>
              <a:rPr lang="ru-RU" sz="3200" b="1" dirty="0" err="1">
                <a:solidFill>
                  <a:srgbClr val="000000"/>
                </a:solidFill>
                <a:latin typeface="Times New Roman" panose="02020603050405020304" pitchFamily="18" charset="0"/>
                <a:ea typeface="Calibri" panose="020F0502020204030204" pitchFamily="34" charset="0"/>
              </a:rPr>
              <a:t>кіріспе</a:t>
            </a:r>
            <a:endParaRPr lang="ru-RU" sz="3200" dirty="0">
              <a:solidFill>
                <a:srgbClr val="000000"/>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173853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917F8C7-6B69-4AA7-85F8-13AE8DDA385F}"/>
              </a:ext>
            </a:extLst>
          </p:cNvPr>
          <p:cNvSpPr/>
          <p:nvPr/>
        </p:nvSpPr>
        <p:spPr>
          <a:xfrm>
            <a:off x="778856" y="1060051"/>
            <a:ext cx="10573772" cy="6186309"/>
          </a:xfrm>
          <a:prstGeom prst="rect">
            <a:avLst/>
          </a:prstGeom>
        </p:spPr>
        <p:txBody>
          <a:bodyPr wrap="square">
            <a:spAutoFit/>
          </a:bodyPr>
          <a:lstStyle/>
          <a:p>
            <a:pPr indent="450215" algn="just">
              <a:spcAft>
                <a:spcPts val="0"/>
              </a:spcAft>
            </a:pPr>
            <a:r>
              <a:rPr lang="kk-KZ" sz="2200" b="1" dirty="0">
                <a:latin typeface="Times New Roman" panose="02020603050405020304" pitchFamily="18" charset="0"/>
                <a:ea typeface="Times New Roman" panose="02020603050405020304" pitchFamily="18" charset="0"/>
                <a:cs typeface="Times New Roman" panose="02020603050405020304" pitchFamily="18" charset="0"/>
              </a:rPr>
              <a:t>.NET платформасы</a:t>
            </a:r>
            <a:r>
              <a:rPr lang="kk-KZ" sz="2200" dirty="0">
                <a:latin typeface="Times New Roman" panose="02020603050405020304" pitchFamily="18" charset="0"/>
                <a:ea typeface="Times New Roman" panose="02020603050405020304" pitchFamily="18" charset="0"/>
                <a:cs typeface="Times New Roman" panose="02020603050405020304" pitchFamily="18" charset="0"/>
              </a:rPr>
              <a:t> бірнеше бағдарламалау тілдеріне арналған </a:t>
            </a:r>
            <a:r>
              <a:rPr lang="kk-KZ" sz="2200" b="1" dirty="0">
                <a:latin typeface="Times New Roman" panose="02020603050405020304" pitchFamily="18" charset="0"/>
                <a:ea typeface="Times New Roman" panose="02020603050405020304" pitchFamily="18" charset="0"/>
                <a:cs typeface="Times New Roman" panose="02020603050405020304" pitchFamily="18" charset="0"/>
              </a:rPr>
              <a:t>Visual Studio.NET әзірлеу ортасын</a:t>
            </a:r>
            <a:r>
              <a:rPr lang="kk-KZ" sz="2200" dirty="0">
                <a:latin typeface="Times New Roman" panose="02020603050405020304" pitchFamily="18" charset="0"/>
                <a:ea typeface="Times New Roman" panose="02020603050405020304" pitchFamily="18" charset="0"/>
                <a:cs typeface="Times New Roman" panose="02020603050405020304" pitchFamily="18" charset="0"/>
              </a:rPr>
              <a:t> ғана емес, сонымен қатар басқа да түрлі құралдарды өзіне қосады. Олар </a:t>
            </a:r>
            <a:endParaRPr lang="ru-RU" sz="2200" dirty="0">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spcAft>
                <a:spcPts val="0"/>
              </a:spcAft>
            </a:pPr>
            <a:r>
              <a:rPr lang="kk-KZ" sz="2200" dirty="0">
                <a:latin typeface="Times New Roman" panose="02020603050405020304" pitchFamily="18" charset="0"/>
                <a:ea typeface="Times New Roman" panose="02020603050405020304" pitchFamily="18" charset="0"/>
                <a:cs typeface="Times New Roman" panose="02020603050405020304" pitchFamily="18" charset="0"/>
              </a:rPr>
              <a:t>- әр түрлі типтегі компьютерлерге бағдарламаларды көшіру мәселелерін және рұқсат етілмеген әрекеттерді болдырмау, </a:t>
            </a:r>
            <a:endParaRPr lang="ru-RU" sz="22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gn="just">
              <a:spcAft>
                <a:spcPts val="0"/>
              </a:spcAft>
              <a:buFontTx/>
              <a:buChar char="-"/>
            </a:pPr>
            <a:r>
              <a:rPr lang="kk-KZ" sz="2200" dirty="0">
                <a:latin typeface="Times New Roman" panose="02020603050405020304" pitchFamily="18" charset="0"/>
                <a:ea typeface="Times New Roman" panose="02020603050405020304" pitchFamily="18" charset="0"/>
                <a:cs typeface="Times New Roman" panose="02020603050405020304" pitchFamily="18" charset="0"/>
              </a:rPr>
              <a:t>әр </a:t>
            </a:r>
            <a:r>
              <a:rPr lang="kk-KZ" sz="2200" dirty="0">
                <a:latin typeface="Times New Roman" panose="02020603050405020304" pitchFamily="18" charset="0"/>
                <a:cs typeface="Times New Roman" panose="02020603050405020304" pitchFamily="18" charset="0"/>
              </a:rPr>
              <a:t>түрлі</a:t>
            </a:r>
            <a:r>
              <a:rPr lang="kk-KZ" sz="2200" dirty="0">
                <a:latin typeface="Times New Roman" panose="02020603050405020304" pitchFamily="18" charset="0"/>
                <a:ea typeface="Times New Roman" panose="02020603050405020304" pitchFamily="18" charset="0"/>
                <a:cs typeface="Times New Roman" panose="02020603050405020304" pitchFamily="18" charset="0"/>
              </a:rPr>
              <a:t> бағдарламалау тілдерінде деректер типтерінің үйлесімділік, яғни қауіпсіздік мәселелерін шешуге көмектеседі, т.б. </a:t>
            </a:r>
          </a:p>
          <a:p>
            <a:pPr indent="457200" algn="just"/>
            <a:r>
              <a:rPr lang="kk-KZ" sz="2200" b="1" dirty="0">
                <a:latin typeface="Times New Roman" panose="02020603050405020304" pitchFamily="18" charset="0"/>
                <a:cs typeface="Times New Roman" panose="02020603050405020304" pitchFamily="18" charset="0"/>
              </a:rPr>
              <a:t>.NET платформасының </a:t>
            </a:r>
            <a:r>
              <a:rPr lang="kk-KZ" sz="2200" dirty="0">
                <a:latin typeface="Times New Roman" panose="02020603050405020304" pitchFamily="18" charset="0"/>
                <a:cs typeface="Times New Roman" panose="02020603050405020304" pitchFamily="18" charset="0"/>
              </a:rPr>
              <a:t>құрылымы нақты бағдарламалау тіліне байланысты емес және ол Visual Studio.NET құру ортасының құрамына кіретін </a:t>
            </a:r>
            <a:r>
              <a:rPr lang="kk-KZ" sz="2200" b="1" dirty="0">
                <a:latin typeface="Times New Roman" panose="02020603050405020304" pitchFamily="18" charset="0"/>
                <a:cs typeface="Times New Roman" panose="02020603050405020304" pitchFamily="18" charset="0"/>
              </a:rPr>
              <a:t>кез келген тілде</a:t>
            </a:r>
            <a:r>
              <a:rPr lang="kk-KZ" sz="2200" dirty="0">
                <a:latin typeface="Times New Roman" panose="02020603050405020304" pitchFamily="18" charset="0"/>
                <a:cs typeface="Times New Roman" panose="02020603050405020304" pitchFamily="18" charset="0"/>
              </a:rPr>
              <a:t> қосымшаны құруға мүмкіндік береді. </a:t>
            </a:r>
            <a:endParaRPr lang="ru-RU" sz="2200" dirty="0">
              <a:latin typeface="Times New Roman" panose="02020603050405020304" pitchFamily="18" charset="0"/>
              <a:cs typeface="Times New Roman" panose="02020603050405020304" pitchFamily="18" charset="0"/>
            </a:endParaRPr>
          </a:p>
          <a:p>
            <a:pPr indent="457200" algn="just"/>
            <a:r>
              <a:rPr lang="kk-KZ" sz="2200" dirty="0">
                <a:latin typeface="Times New Roman" panose="02020603050405020304" pitchFamily="18" charset="0"/>
                <a:cs typeface="Times New Roman" panose="02020603050405020304" pitchFamily="18" charset="0"/>
              </a:rPr>
              <a:t>Сонымен қатар, жобаның жеке бөліктері әр түрлі тілдерде жазылып, бір қосымшаға біріктірілуі мүмкін. </a:t>
            </a:r>
          </a:p>
          <a:p>
            <a:pPr indent="457200" algn="just"/>
            <a:r>
              <a:rPr lang="kk-KZ" sz="2200" b="1" dirty="0"/>
              <a:t>.NET платформасы</a:t>
            </a:r>
            <a:r>
              <a:rPr lang="kk-KZ" sz="2200" dirty="0"/>
              <a:t> ашық типтегі құрылым болып табылады – түрлі жаңа тілдерді және бағдарламалау орталарын жеңіл қосуға болады. Мұндай мүмкіндіктер бағдарламалау технологияларының эволюциялық даму жолын іске асыруға көмектеседі. </a:t>
            </a:r>
            <a:endParaRPr lang="ru-RU" sz="2200" dirty="0"/>
          </a:p>
          <a:p>
            <a:pPr indent="457200" algn="just"/>
            <a:endParaRPr lang="ru-RU" sz="2200" dirty="0">
              <a:latin typeface="Times New Roman" panose="02020603050405020304" pitchFamily="18" charset="0"/>
              <a:cs typeface="Times New Roman" panose="02020603050405020304" pitchFamily="18" charset="0"/>
            </a:endParaRPr>
          </a:p>
          <a:p>
            <a:pPr marL="285750" indent="-285750" algn="just">
              <a:spcAft>
                <a:spcPts val="0"/>
              </a:spcAft>
              <a:buFontTx/>
              <a:buChar char="-"/>
            </a:pPr>
            <a:endParaRPr lang="ru-RU" sz="22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7253208E-AD1D-4DB2-A277-BB96ADB18EAA}"/>
              </a:ext>
            </a:extLst>
          </p:cNvPr>
          <p:cNvSpPr/>
          <p:nvPr/>
        </p:nvSpPr>
        <p:spPr>
          <a:xfrm>
            <a:off x="4419647" y="218818"/>
            <a:ext cx="2684774" cy="584775"/>
          </a:xfrm>
          <a:prstGeom prst="rect">
            <a:avLst/>
          </a:prstGeom>
        </p:spPr>
        <p:txBody>
          <a:bodyPr wrap="none">
            <a:spAutoFit/>
          </a:bodyPr>
          <a:lstStyle/>
          <a:p>
            <a:pPr algn="ctr">
              <a:spcAft>
                <a:spcPts val="0"/>
              </a:spcAft>
            </a:pPr>
            <a:r>
              <a:rPr lang="ru-RU" sz="3200" b="1" dirty="0" err="1">
                <a:solidFill>
                  <a:srgbClr val="000000"/>
                </a:solidFill>
                <a:latin typeface="Times New Roman" panose="02020603050405020304" pitchFamily="18" charset="0"/>
                <a:ea typeface="Calibri" panose="020F0502020204030204" pitchFamily="34" charset="0"/>
              </a:rPr>
              <a:t>Пәнге</a:t>
            </a:r>
            <a:r>
              <a:rPr lang="ru-RU" sz="3200" b="1" dirty="0">
                <a:solidFill>
                  <a:srgbClr val="000000"/>
                </a:solidFill>
                <a:latin typeface="Times New Roman" panose="02020603050405020304" pitchFamily="18" charset="0"/>
                <a:ea typeface="Calibri" panose="020F0502020204030204" pitchFamily="34" charset="0"/>
              </a:rPr>
              <a:t> </a:t>
            </a:r>
            <a:r>
              <a:rPr lang="ru-RU" sz="3200" b="1" dirty="0" err="1">
                <a:solidFill>
                  <a:srgbClr val="000000"/>
                </a:solidFill>
                <a:latin typeface="Times New Roman" panose="02020603050405020304" pitchFamily="18" charset="0"/>
                <a:ea typeface="Calibri" panose="020F0502020204030204" pitchFamily="34" charset="0"/>
              </a:rPr>
              <a:t>кіріспе</a:t>
            </a:r>
            <a:endParaRPr lang="ru-RU" sz="3200" dirty="0">
              <a:solidFill>
                <a:srgbClr val="000000"/>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935705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43D964C-CD70-4271-B724-84FE8763C2EE}"/>
              </a:ext>
            </a:extLst>
          </p:cNvPr>
          <p:cNvSpPr/>
          <p:nvPr/>
        </p:nvSpPr>
        <p:spPr>
          <a:xfrm>
            <a:off x="3068475" y="276051"/>
            <a:ext cx="6448945" cy="523220"/>
          </a:xfrm>
          <a:prstGeom prst="rect">
            <a:avLst/>
          </a:prstGeom>
        </p:spPr>
        <p:txBody>
          <a:bodyPr wrap="none">
            <a:spAutoFit/>
          </a:bodyPr>
          <a:lstStyle/>
          <a:p>
            <a:pPr indent="450215" algn="ctr">
              <a:spcBef>
                <a:spcPts val="900"/>
              </a:spcBef>
              <a:spcAft>
                <a:spcPts val="0"/>
              </a:spcAft>
            </a:pPr>
            <a:r>
              <a:rPr lang="kk-KZ" sz="2800" b="1" dirty="0">
                <a:latin typeface="Times New Roman" panose="02020603050405020304" pitchFamily="18" charset="0"/>
                <a:ea typeface="Times New Roman" panose="02020603050405020304" pitchFamily="18" charset="0"/>
              </a:rPr>
              <a:t>.NET платформасының құрылымы</a:t>
            </a:r>
            <a:endParaRPr lang="ru-RU" sz="2800" b="1"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93069833-DDF9-4C3B-BD9A-AFE5F57DF9F0}"/>
              </a:ext>
            </a:extLst>
          </p:cNvPr>
          <p:cNvSpPr/>
          <p:nvPr/>
        </p:nvSpPr>
        <p:spPr>
          <a:xfrm>
            <a:off x="586153" y="970898"/>
            <a:ext cx="10696135" cy="3416320"/>
          </a:xfrm>
          <a:prstGeom prst="rect">
            <a:avLst/>
          </a:prstGeom>
        </p:spPr>
        <p:txBody>
          <a:bodyPr wrap="square">
            <a:spAutoFit/>
          </a:bodyPr>
          <a:lstStyle/>
          <a:p>
            <a:pPr indent="450215" algn="just">
              <a:spcAft>
                <a:spcPts val="0"/>
              </a:spcAft>
            </a:pPr>
            <a:r>
              <a:rPr lang="kk-KZ" sz="2400" b="1" dirty="0">
                <a:latin typeface="Times New Roman" panose="02020603050405020304" pitchFamily="18" charset="0"/>
                <a:ea typeface="Times New Roman" panose="02020603050405020304" pitchFamily="18" charset="0"/>
              </a:rPr>
              <a:t>.NET платформасының идеясы - кез келген тілде жазылатын қосымшаларды дайындауға және орындауға арналған бірыңғай жүйені жасау.</a:t>
            </a:r>
            <a:endParaRPr lang="ru-RU" sz="2400" dirty="0">
              <a:latin typeface="Times New Roman" panose="02020603050405020304" pitchFamily="18" charset="0"/>
              <a:ea typeface="Times New Roman" panose="02020603050405020304" pitchFamily="18" charset="0"/>
            </a:endParaRPr>
          </a:p>
          <a:p>
            <a:pPr marR="179705" indent="450215" algn="just">
              <a:spcAft>
                <a:spcPts val="0"/>
              </a:spcAft>
            </a:pPr>
            <a:r>
              <a:rPr lang="kk-KZ" sz="2400" dirty="0">
                <a:latin typeface="Times New Roman" panose="02020603050405020304" pitchFamily="18" charset="0"/>
                <a:ea typeface="Times New Roman" panose="02020603050405020304" pitchFamily="18" charset="0"/>
              </a:rPr>
              <a:t>Қосымшаларды жазу үшін </a:t>
            </a:r>
            <a:r>
              <a:rPr lang="kk-KZ" sz="2400" b="1" dirty="0">
                <a:latin typeface="Times New Roman" panose="02020603050405020304" pitchFamily="18" charset="0"/>
                <a:ea typeface="Times New Roman" panose="02020603050405020304" pitchFamily="18" charset="0"/>
              </a:rPr>
              <a:t>NET платформасына</a:t>
            </a:r>
            <a:r>
              <a:rPr lang="kk-KZ" sz="2400" dirty="0">
                <a:latin typeface="Times New Roman" panose="02020603050405020304" pitchFamily="18" charset="0"/>
                <a:ea typeface="Times New Roman" panose="02020603050405020304" pitchFamily="18" charset="0"/>
              </a:rPr>
              <a:t> бірнеше бағдарламалау тілдеріне арналған, </a:t>
            </a:r>
            <a:r>
              <a:rPr lang="kk-KZ" sz="2400" b="1" dirty="0">
                <a:latin typeface="Times New Roman" panose="02020603050405020304" pitchFamily="18" charset="0"/>
                <a:ea typeface="Times New Roman" panose="02020603050405020304" pitchFamily="18" charset="0"/>
              </a:rPr>
              <a:t>Visual Studio.NET</a:t>
            </a:r>
            <a:r>
              <a:rPr lang="kk-KZ" sz="2400" dirty="0">
                <a:latin typeface="Times New Roman" panose="02020603050405020304" pitchFamily="18" charset="0"/>
                <a:ea typeface="Times New Roman" panose="02020603050405020304" pitchFamily="18" charset="0"/>
              </a:rPr>
              <a:t> деп аталатын құру ортасы қосылды. Оның ішінде қосымша жобасының </a:t>
            </a:r>
            <a:r>
              <a:rPr lang="kk-KZ" sz="2400" b="1" dirty="0">
                <a:latin typeface="Times New Roman" panose="02020603050405020304" pitchFamily="18" charset="0"/>
                <a:ea typeface="Times New Roman" panose="02020603050405020304" pitchFamily="18" charset="0"/>
              </a:rPr>
              <a:t>кодын енгізіп</a:t>
            </a:r>
            <a:r>
              <a:rPr lang="kk-KZ" sz="2400" dirty="0">
                <a:latin typeface="Times New Roman" panose="02020603050405020304" pitchFamily="18" charset="0"/>
                <a:ea typeface="Times New Roman" panose="02020603050405020304" pitchFamily="18" charset="0"/>
              </a:rPr>
              <a:t>, </a:t>
            </a:r>
            <a:r>
              <a:rPr lang="kk-KZ" sz="2400" b="1" dirty="0">
                <a:latin typeface="Times New Roman" panose="02020603050405020304" pitchFamily="18" charset="0"/>
                <a:ea typeface="Times New Roman" panose="02020603050405020304" pitchFamily="18" charset="0"/>
              </a:rPr>
              <a:t>түзету</a:t>
            </a:r>
            <a:r>
              <a:rPr lang="kk-KZ" sz="2400" dirty="0">
                <a:latin typeface="Times New Roman" panose="02020603050405020304" pitchFamily="18" charset="0"/>
                <a:ea typeface="Times New Roman" panose="02020603050405020304" pitchFamily="18" charset="0"/>
              </a:rPr>
              <a:t> жасауға арналған мәтіндік редактор және жобаны </a:t>
            </a:r>
            <a:r>
              <a:rPr lang="kk-KZ" sz="2400" b="1" dirty="0">
                <a:latin typeface="Times New Roman" panose="02020603050405020304" pitchFamily="18" charset="0"/>
                <a:ea typeface="Times New Roman" panose="02020603050405020304" pitchFamily="18" charset="0"/>
              </a:rPr>
              <a:t>жөндеу мен іске қосу</a:t>
            </a:r>
            <a:r>
              <a:rPr lang="kk-KZ" sz="2400" dirty="0">
                <a:latin typeface="Times New Roman" panose="02020603050405020304" pitchFamily="18" charset="0"/>
                <a:ea typeface="Times New Roman" panose="02020603050405020304" pitchFamily="18" charset="0"/>
              </a:rPr>
              <a:t> құралдары, анықтама жүйесі, т.б. элементтері бар.</a:t>
            </a:r>
          </a:p>
          <a:p>
            <a:pPr marR="179705" indent="450215" algn="just">
              <a:spcAft>
                <a:spcPts val="0"/>
              </a:spcAft>
            </a:pPr>
            <a:endParaRPr lang="ru-RU" sz="2400" dirty="0">
              <a:latin typeface="Times New Roman" panose="02020603050405020304" pitchFamily="18" charset="0"/>
              <a:ea typeface="Times New Roman" panose="02020603050405020304" pitchFamily="18" charset="0"/>
            </a:endParaRPr>
          </a:p>
        </p:txBody>
      </p:sp>
      <p:sp>
        <p:nvSpPr>
          <p:cNvPr id="4" name="Прямоугольник 3">
            <a:extLst>
              <a:ext uri="{FF2B5EF4-FFF2-40B4-BE49-F238E27FC236}">
                <a16:creationId xmlns:a16="http://schemas.microsoft.com/office/drawing/2014/main" id="{7BD341C9-92D7-4CF7-A3E2-44E9642AFE30}"/>
              </a:ext>
            </a:extLst>
          </p:cNvPr>
          <p:cNvSpPr/>
          <p:nvPr/>
        </p:nvSpPr>
        <p:spPr>
          <a:xfrm>
            <a:off x="586153" y="4059258"/>
            <a:ext cx="10696134" cy="1569660"/>
          </a:xfrm>
          <a:prstGeom prst="rect">
            <a:avLst/>
          </a:prstGeom>
        </p:spPr>
        <p:txBody>
          <a:bodyPr wrap="square">
            <a:spAutoFit/>
          </a:bodyPr>
          <a:lstStyle/>
          <a:p>
            <a:pPr marR="179705" indent="450215" algn="just">
              <a:spcAft>
                <a:spcPts val="0"/>
              </a:spcAft>
            </a:pPr>
            <a:r>
              <a:rPr lang="kk-KZ" sz="2400" dirty="0">
                <a:latin typeface="Times New Roman" panose="02020603050405020304" pitchFamily="18" charset="0"/>
                <a:ea typeface="Times New Roman" panose="02020603050405020304" pitchFamily="18" charset="0"/>
              </a:rPr>
              <a:t>Әр түрлі бағдарламалау тілдері бойынша деректер типтерінің үйлесімділігі үшін .NET платформасы бағдарламалау тілінің әрбіріне </a:t>
            </a:r>
            <a:r>
              <a:rPr lang="kk-KZ" sz="2400" dirty="0">
                <a:solidFill>
                  <a:srgbClr val="FF0000"/>
                </a:solidFill>
                <a:latin typeface="Times New Roman" panose="02020603050405020304" pitchFamily="18" charset="0"/>
                <a:ea typeface="Times New Roman" panose="02020603050405020304" pitchFamily="18" charset="0"/>
              </a:rPr>
              <a:t>«</a:t>
            </a:r>
            <a:r>
              <a:rPr lang="kk-KZ" sz="2400" b="1" dirty="0">
                <a:solidFill>
                  <a:srgbClr val="FF0000"/>
                </a:solidFill>
                <a:latin typeface="Times New Roman" panose="02020603050405020304" pitchFamily="18" charset="0"/>
                <a:ea typeface="Times New Roman" panose="02020603050405020304" pitchFamily="18" charset="0"/>
              </a:rPr>
              <a:t>Типтердің ортақ жүйесін»</a:t>
            </a:r>
            <a:r>
              <a:rPr lang="kk-KZ" sz="2400" dirty="0">
                <a:solidFill>
                  <a:srgbClr val="FF0000"/>
                </a:solidFill>
                <a:latin typeface="Times New Roman" panose="02020603050405020304" pitchFamily="18" charset="0"/>
                <a:ea typeface="Times New Roman" panose="02020603050405020304" pitchFamily="18" charset="0"/>
              </a:rPr>
              <a:t> </a:t>
            </a:r>
            <a:r>
              <a:rPr lang="kk-KZ" sz="2400" b="1" dirty="0">
                <a:latin typeface="Times New Roman" panose="02020603050405020304" pitchFamily="18" charset="0"/>
                <a:ea typeface="Times New Roman" panose="02020603050405020304" pitchFamily="18" charset="0"/>
              </a:rPr>
              <a:t>(</a:t>
            </a:r>
            <a:r>
              <a:rPr lang="kk-KZ" sz="2400" b="1" dirty="0">
                <a:effectLst/>
                <a:latin typeface="Times New Roman" panose="02020603050405020304" pitchFamily="18" charset="0"/>
                <a:ea typeface="Times New Roman" panose="02020603050405020304" pitchFamily="18" charset="0"/>
              </a:rPr>
              <a:t>Common Type System – CTS</a:t>
            </a:r>
            <a:r>
              <a:rPr lang="kk-KZ" sz="2400" b="1" dirty="0">
                <a:latin typeface="Times New Roman" panose="02020603050405020304" pitchFamily="18" charset="0"/>
                <a:ea typeface="Times New Roman" panose="02020603050405020304" pitchFamily="18" charset="0"/>
              </a:rPr>
              <a:t>)</a:t>
            </a:r>
            <a:r>
              <a:rPr lang="kk-KZ" sz="2400" dirty="0">
                <a:latin typeface="Times New Roman" panose="02020603050405020304" pitchFamily="18" charset="0"/>
                <a:ea typeface="Times New Roman" panose="02020603050405020304" pitchFamily="18" charset="0"/>
              </a:rPr>
              <a:t> – </a:t>
            </a:r>
            <a:r>
              <a:rPr lang="kk-KZ" sz="2400" b="1" dirty="0">
                <a:latin typeface="Times New Roman" panose="02020603050405020304" pitchFamily="18" charset="0"/>
                <a:ea typeface="Times New Roman" panose="02020603050405020304" pitchFamily="18" charset="0"/>
              </a:rPr>
              <a:t>компьютер жадысында деректерді сақтаудың бірыңғай түрін </a:t>
            </a:r>
            <a:r>
              <a:rPr lang="kk-KZ" sz="2400" dirty="0">
                <a:latin typeface="Times New Roman" panose="02020603050405020304" pitchFamily="18" charset="0"/>
                <a:ea typeface="Times New Roman" panose="02020603050405020304" pitchFamily="18" charset="0"/>
              </a:rPr>
              <a:t>талап етеді.</a:t>
            </a:r>
            <a:endParaRPr lang="ru-RU"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32342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B5C072A-2974-4141-A473-3AF12202DFF7}"/>
              </a:ext>
            </a:extLst>
          </p:cNvPr>
          <p:cNvSpPr/>
          <p:nvPr/>
        </p:nvSpPr>
        <p:spPr>
          <a:xfrm>
            <a:off x="994117" y="812899"/>
            <a:ext cx="10569526" cy="2308324"/>
          </a:xfrm>
          <a:prstGeom prst="rect">
            <a:avLst/>
          </a:prstGeom>
        </p:spPr>
        <p:txBody>
          <a:bodyPr wrap="square">
            <a:spAutoFit/>
          </a:bodyPr>
          <a:lstStyle/>
          <a:p>
            <a:pPr marR="179705" indent="450215" algn="just">
              <a:spcAft>
                <a:spcPts val="0"/>
              </a:spcAft>
            </a:pPr>
            <a:r>
              <a:rPr lang="kk-KZ" sz="2400" dirty="0">
                <a:latin typeface="Times New Roman" panose="02020603050405020304" pitchFamily="18" charset="0"/>
                <a:ea typeface="Times New Roman" panose="02020603050405020304" pitchFamily="18" charset="0"/>
              </a:rPr>
              <a:t>Қосымшаларды түрлі типті компьютерлерге тасымалдауды қамтамасыз ету үшін </a:t>
            </a:r>
            <a:r>
              <a:rPr lang="kk-KZ" sz="2400" b="1" dirty="0">
                <a:latin typeface="Times New Roman" panose="02020603050405020304" pitchFamily="18" charset="0"/>
                <a:ea typeface="Times New Roman" panose="02020603050405020304" pitchFamily="18" charset="0"/>
              </a:rPr>
              <a:t>.NET </a:t>
            </a:r>
            <a:r>
              <a:rPr lang="kk-KZ" sz="2400" b="1" dirty="0">
                <a:solidFill>
                  <a:srgbClr val="FF0000"/>
                </a:solidFill>
                <a:latin typeface="Times New Roman" panose="02020603050405020304" pitchFamily="18" charset="0"/>
                <a:ea typeface="Times New Roman" panose="02020603050405020304" pitchFamily="18" charset="0"/>
              </a:rPr>
              <a:t>«Платформасында</a:t>
            </a:r>
            <a:r>
              <a:rPr lang="kk-KZ" sz="2400" dirty="0">
                <a:solidFill>
                  <a:srgbClr val="FF0000"/>
                </a:solidFill>
                <a:latin typeface="Times New Roman" panose="02020603050405020304" pitchFamily="18" charset="0"/>
                <a:ea typeface="Times New Roman" panose="02020603050405020304" pitchFamily="18" charset="0"/>
              </a:rPr>
              <a:t> </a:t>
            </a:r>
            <a:r>
              <a:rPr lang="kk-KZ" sz="2400" b="1" dirty="0">
                <a:solidFill>
                  <a:srgbClr val="FF0000"/>
                </a:solidFill>
                <a:latin typeface="Times New Roman" panose="02020603050405020304" pitchFamily="18" charset="0"/>
                <a:ea typeface="Times New Roman" panose="02020603050405020304" pitchFamily="18" charset="0"/>
              </a:rPr>
              <a:t>біріңғай аралық компиляция тілі»</a:t>
            </a:r>
            <a:r>
              <a:rPr lang="kk-KZ" sz="2400" b="1" dirty="0">
                <a:latin typeface="Times New Roman" panose="02020603050405020304" pitchFamily="18" charset="0"/>
                <a:ea typeface="Times New Roman" panose="02020603050405020304" pitchFamily="18" charset="0"/>
              </a:rPr>
              <a:t> (</a:t>
            </a:r>
            <a:r>
              <a:rPr lang="kk-KZ" sz="2400" b="1" dirty="0">
                <a:effectLst/>
                <a:latin typeface="Times New Roman" panose="02020603050405020304" pitchFamily="18" charset="0"/>
                <a:ea typeface="Times New Roman" panose="02020603050405020304" pitchFamily="18" charset="0"/>
              </a:rPr>
              <a:t>Common Intermediate Language – CIL</a:t>
            </a:r>
            <a:r>
              <a:rPr lang="kk-KZ" sz="2400" b="1" dirty="0">
                <a:latin typeface="Times New Roman" panose="02020603050405020304" pitchFamily="18" charset="0"/>
                <a:ea typeface="Times New Roman" panose="02020603050405020304" pitchFamily="18" charset="0"/>
              </a:rPr>
              <a:t>)</a:t>
            </a:r>
            <a:r>
              <a:rPr lang="kk-KZ" sz="2400" dirty="0">
                <a:latin typeface="Times New Roman" panose="02020603050405020304" pitchFamily="18" charset="0"/>
                <a:ea typeface="Times New Roman" panose="02020603050405020304" pitchFamily="18" charset="0"/>
              </a:rPr>
              <a:t> қарастырылған. </a:t>
            </a:r>
            <a:r>
              <a:rPr lang="kk-KZ" sz="2400" b="1" dirty="0">
                <a:latin typeface="Times New Roman" panose="02020603050405020304" pitchFamily="18" charset="0"/>
                <a:ea typeface="Times New Roman" panose="02020603050405020304" pitchFamily="18" charset="0"/>
              </a:rPr>
              <a:t>Оған</a:t>
            </a:r>
            <a:r>
              <a:rPr lang="kk-KZ" sz="2400" dirty="0">
                <a:latin typeface="Times New Roman" panose="02020603050405020304" pitchFamily="18" charset="0"/>
                <a:ea typeface="Times New Roman" panose="02020603050405020304" pitchFamily="18" charset="0"/>
              </a:rPr>
              <a:t> платформаның кез келген тілінде жазылған </a:t>
            </a:r>
            <a:r>
              <a:rPr lang="kk-KZ" sz="2400" b="1" dirty="0">
                <a:latin typeface="Times New Roman" panose="02020603050405020304" pitchFamily="18" charset="0"/>
                <a:ea typeface="Times New Roman" panose="02020603050405020304" pitchFamily="18" charset="0"/>
              </a:rPr>
              <a:t>қосымшалар түрлендіріледі</a:t>
            </a:r>
            <a:r>
              <a:rPr lang="kk-KZ" sz="2400" dirty="0">
                <a:latin typeface="Times New Roman" panose="02020603050405020304" pitchFamily="18" charset="0"/>
                <a:ea typeface="Times New Roman" panose="02020603050405020304" pitchFamily="18" charset="0"/>
              </a:rPr>
              <a:t>.</a:t>
            </a:r>
            <a:endParaRPr lang="ru-RU" sz="2400" dirty="0">
              <a:latin typeface="Times New Roman" panose="02020603050405020304" pitchFamily="18" charset="0"/>
              <a:ea typeface="Times New Roman" panose="02020603050405020304" pitchFamily="18" charset="0"/>
            </a:endParaRPr>
          </a:p>
          <a:p>
            <a:pPr marR="179705" indent="450215" algn="just">
              <a:spcAft>
                <a:spcPts val="0"/>
              </a:spcAft>
            </a:pPr>
            <a:r>
              <a:rPr lang="kk-KZ" sz="2400" dirty="0">
                <a:latin typeface="Times New Roman" panose="02020603050405020304" pitchFamily="18" charset="0"/>
                <a:ea typeface="Times New Roman" panose="02020603050405020304" pitchFamily="18" charset="0"/>
              </a:rPr>
              <a:t>Осы </a:t>
            </a:r>
            <a:r>
              <a:rPr lang="kk-KZ" sz="2400" b="1" dirty="0">
                <a:latin typeface="Times New Roman" panose="02020603050405020304" pitchFamily="18" charset="0"/>
                <a:ea typeface="Times New Roman" panose="02020603050405020304" pitchFamily="18" charset="0"/>
              </a:rPr>
              <a:t>тілдің командалары</a:t>
            </a:r>
            <a:r>
              <a:rPr lang="kk-KZ" sz="2400" dirty="0">
                <a:latin typeface="Times New Roman" panose="02020603050405020304" pitchFamily="18" charset="0"/>
                <a:ea typeface="Times New Roman" panose="02020603050405020304" pitchFamily="18" charset="0"/>
              </a:rPr>
              <a:t> </a:t>
            </a:r>
            <a:r>
              <a:rPr lang="kk-KZ" sz="2400" b="1" dirty="0">
                <a:latin typeface="Times New Roman" panose="02020603050405020304" pitchFamily="18" charset="0"/>
                <a:ea typeface="Times New Roman" panose="02020603050405020304" pitchFamily="18" charset="0"/>
              </a:rPr>
              <a:t>нақты операциялық жүйеге, компьютер типіне, қосымша кодына тәуелді емес</a:t>
            </a:r>
            <a:r>
              <a:rPr lang="kk-KZ" sz="2400" dirty="0">
                <a:latin typeface="Times New Roman" panose="02020603050405020304" pitchFamily="18" charset="0"/>
                <a:ea typeface="Times New Roman" panose="02020603050405020304" pitchFamily="18" charset="0"/>
              </a:rPr>
              <a:t>. </a:t>
            </a:r>
            <a:endParaRPr lang="ru-RU" sz="2400"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9A7C488D-2C49-4B47-9007-79BBBA5241B2}"/>
              </a:ext>
            </a:extLst>
          </p:cNvPr>
          <p:cNvSpPr/>
          <p:nvPr/>
        </p:nvSpPr>
        <p:spPr>
          <a:xfrm>
            <a:off x="811237" y="3214469"/>
            <a:ext cx="10569526" cy="3416320"/>
          </a:xfrm>
          <a:prstGeom prst="rect">
            <a:avLst/>
          </a:prstGeom>
        </p:spPr>
        <p:txBody>
          <a:bodyPr wrap="square">
            <a:spAutoFit/>
          </a:bodyPr>
          <a:lstStyle/>
          <a:p>
            <a:pPr marR="179705" indent="450215" algn="just">
              <a:spcAft>
                <a:spcPts val="0"/>
              </a:spcAft>
            </a:pPr>
            <a:r>
              <a:rPr lang="kk-KZ" sz="2400" b="1" dirty="0">
                <a:latin typeface="Times New Roman" panose="02020603050405020304" pitchFamily="18" charset="0"/>
                <a:ea typeface="Times New Roman" panose="02020603050405020304" pitchFamily="18" charset="0"/>
              </a:rPr>
              <a:t>CIL</a:t>
            </a:r>
            <a:r>
              <a:rPr lang="kk-KZ" sz="2400" dirty="0">
                <a:latin typeface="Times New Roman" panose="02020603050405020304" pitchFamily="18" charset="0"/>
                <a:ea typeface="Times New Roman" panose="02020603050405020304" pitchFamily="18" charset="0"/>
              </a:rPr>
              <a:t> тіліндегі бағдарлама өз бетімен орындалмайды, ол кез келген компьютерге, кез келген операциялық жүйеге орнатуға болатын, </a:t>
            </a:r>
            <a:r>
              <a:rPr lang="kk-KZ" sz="2400" b="1" dirty="0">
                <a:solidFill>
                  <a:srgbClr val="FF0000"/>
                </a:solidFill>
                <a:latin typeface="Times New Roman" panose="02020603050405020304" pitchFamily="18" charset="0"/>
                <a:ea typeface="Times New Roman" panose="02020603050405020304" pitchFamily="18" charset="0"/>
              </a:rPr>
              <a:t>«Жалпытілді орындау ортасы» </a:t>
            </a:r>
            <a:r>
              <a:rPr lang="kk-KZ" sz="2400" b="1" dirty="0">
                <a:latin typeface="Times New Roman" panose="02020603050405020304" pitchFamily="18" charset="0"/>
                <a:ea typeface="Times New Roman" panose="02020603050405020304" pitchFamily="18" charset="0"/>
              </a:rPr>
              <a:t>(</a:t>
            </a:r>
            <a:r>
              <a:rPr lang="kk-KZ" sz="2400" b="1" dirty="0">
                <a:effectLst/>
                <a:latin typeface="Times New Roman" panose="02020603050405020304" pitchFamily="18" charset="0"/>
                <a:ea typeface="Times New Roman" panose="02020603050405020304" pitchFamily="18" charset="0"/>
              </a:rPr>
              <a:t>Common Language Runtime,– CLR</a:t>
            </a:r>
            <a:r>
              <a:rPr lang="kk-KZ" sz="2400" b="1" dirty="0">
                <a:latin typeface="Times New Roman" panose="02020603050405020304" pitchFamily="18" charset="0"/>
                <a:ea typeface="Times New Roman" panose="02020603050405020304" pitchFamily="18" charset="0"/>
              </a:rPr>
              <a:t>)</a:t>
            </a:r>
            <a:r>
              <a:rPr lang="kk-KZ" sz="2400" dirty="0">
                <a:latin typeface="Times New Roman" panose="02020603050405020304" pitchFamily="18" charset="0"/>
                <a:ea typeface="Times New Roman" panose="02020603050405020304" pitchFamily="18" charset="0"/>
              </a:rPr>
              <a:t> деп аталатын </a:t>
            </a:r>
            <a:r>
              <a:rPr lang="kk-KZ" sz="2400" b="1" dirty="0">
                <a:latin typeface="Times New Roman" panose="02020603050405020304" pitchFamily="18" charset="0"/>
                <a:ea typeface="Times New Roman" panose="02020603050405020304" pitchFamily="18" charset="0"/>
              </a:rPr>
              <a:t>жүйенің</a:t>
            </a:r>
            <a:r>
              <a:rPr lang="kk-KZ" sz="2400" dirty="0">
                <a:latin typeface="Times New Roman" panose="02020603050405020304" pitchFamily="18" charset="0"/>
                <a:ea typeface="Times New Roman" panose="02020603050405020304" pitchFamily="18" charset="0"/>
              </a:rPr>
              <a:t> бақылауымен орындалады. </a:t>
            </a:r>
            <a:endParaRPr lang="ru-RU" sz="2400" dirty="0">
              <a:latin typeface="Times New Roman" panose="02020603050405020304" pitchFamily="18" charset="0"/>
              <a:ea typeface="Times New Roman" panose="02020603050405020304" pitchFamily="18" charset="0"/>
            </a:endParaRPr>
          </a:p>
          <a:p>
            <a:pPr marR="179705" indent="450215" algn="just">
              <a:spcAft>
                <a:spcPts val="0"/>
              </a:spcAft>
            </a:pPr>
            <a:r>
              <a:rPr lang="kk-KZ" sz="2400" dirty="0">
                <a:latin typeface="Times New Roman" panose="02020603050405020304" pitchFamily="18" charset="0"/>
                <a:ea typeface="Times New Roman" panose="02020603050405020304" pitchFamily="18" charset="0"/>
              </a:rPr>
              <a:t>«Жалпытілді орындау ортасының» CIL тіліндегі кодты нақты бір процессордың машиналық командасына аударатын </a:t>
            </a:r>
            <a:r>
              <a:rPr lang="kk-KZ" sz="2400" b="1" dirty="0">
                <a:latin typeface="Times New Roman" panose="02020603050405020304" pitchFamily="18" charset="0"/>
                <a:ea typeface="Times New Roman" panose="02020603050405020304" pitchFamily="18" charset="0"/>
              </a:rPr>
              <a:t>JIT компиляторы</a:t>
            </a:r>
            <a:r>
              <a:rPr lang="kk-KZ" sz="2400" dirty="0">
                <a:latin typeface="Times New Roman" panose="02020603050405020304" pitchFamily="18" charset="0"/>
                <a:ea typeface="Times New Roman" panose="02020603050405020304" pitchFamily="18" charset="0"/>
              </a:rPr>
              <a:t> бар. </a:t>
            </a:r>
            <a:endParaRPr lang="ru-RU" sz="2400" dirty="0">
              <a:latin typeface="Times New Roman" panose="02020603050405020304" pitchFamily="18" charset="0"/>
              <a:ea typeface="Times New Roman" panose="02020603050405020304" pitchFamily="18" charset="0"/>
            </a:endParaRPr>
          </a:p>
          <a:p>
            <a:pPr marR="179705" indent="450215" algn="just">
              <a:spcAft>
                <a:spcPts val="0"/>
              </a:spcAft>
            </a:pPr>
            <a:r>
              <a:rPr lang="kk-KZ" sz="2400" b="1" dirty="0">
                <a:latin typeface="Times New Roman" panose="02020603050405020304" pitchFamily="18" charset="0"/>
                <a:ea typeface="Times New Roman" panose="02020603050405020304" pitchFamily="18" charset="0"/>
              </a:rPr>
              <a:t>JIT компилятордың</a:t>
            </a:r>
            <a:r>
              <a:rPr lang="kk-KZ" sz="2400" dirty="0">
                <a:latin typeface="Times New Roman" panose="02020603050405020304" pitchFamily="18" charset="0"/>
                <a:ea typeface="Times New Roman" panose="02020603050405020304" pitchFamily="18" charset="0"/>
              </a:rPr>
              <a:t> атауы өз жұмысының принципін сипаттайды, яғни қосымшаның осы сәтте (just in time – дер кезінде) орындауды қажет ететін бөлігін ғана компиляциялау. </a:t>
            </a:r>
            <a:endParaRPr lang="ru-RU" sz="2400" dirty="0">
              <a:latin typeface="Times New Roman" panose="02020603050405020304" pitchFamily="18" charset="0"/>
              <a:ea typeface="Times New Roman" panose="02020603050405020304" pitchFamily="18" charset="0"/>
            </a:endParaRPr>
          </a:p>
        </p:txBody>
      </p:sp>
      <p:sp>
        <p:nvSpPr>
          <p:cNvPr id="4" name="Прямоугольник 3">
            <a:extLst>
              <a:ext uri="{FF2B5EF4-FFF2-40B4-BE49-F238E27FC236}">
                <a16:creationId xmlns:a16="http://schemas.microsoft.com/office/drawing/2014/main" id="{44D078E1-05F6-4161-8C68-F3D3DB31C2E4}"/>
              </a:ext>
            </a:extLst>
          </p:cNvPr>
          <p:cNvSpPr/>
          <p:nvPr/>
        </p:nvSpPr>
        <p:spPr>
          <a:xfrm>
            <a:off x="3054407" y="227211"/>
            <a:ext cx="6448945" cy="523220"/>
          </a:xfrm>
          <a:prstGeom prst="rect">
            <a:avLst/>
          </a:prstGeom>
        </p:spPr>
        <p:txBody>
          <a:bodyPr wrap="none">
            <a:spAutoFit/>
          </a:bodyPr>
          <a:lstStyle/>
          <a:p>
            <a:pPr indent="450215" algn="ctr">
              <a:spcBef>
                <a:spcPts val="900"/>
              </a:spcBef>
              <a:spcAft>
                <a:spcPts val="0"/>
              </a:spcAft>
            </a:pPr>
            <a:r>
              <a:rPr lang="kk-KZ" sz="2800" b="1" dirty="0">
                <a:latin typeface="Times New Roman" panose="02020603050405020304" pitchFamily="18" charset="0"/>
                <a:ea typeface="Times New Roman" panose="02020603050405020304" pitchFamily="18" charset="0"/>
              </a:rPr>
              <a:t>.NET платформасының құрылымы</a:t>
            </a:r>
            <a:endParaRPr lang="ru-RU" sz="28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34587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From C# source code to machine execution">
            <a:extLst>
              <a:ext uri="{FF2B5EF4-FFF2-40B4-BE49-F238E27FC236}">
                <a16:creationId xmlns:a16="http://schemas.microsoft.com/office/drawing/2014/main" id="{64A6367A-3F27-46E2-8311-E6E744EB7E0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690197" y="1048970"/>
            <a:ext cx="7116178" cy="4324888"/>
          </a:xfrm>
          <a:prstGeom prst="rect">
            <a:avLst/>
          </a:prstGeom>
          <a:noFill/>
          <a:ln>
            <a:noFill/>
          </a:ln>
        </p:spPr>
      </p:pic>
      <p:sp>
        <p:nvSpPr>
          <p:cNvPr id="3" name="Прямоугольник 2">
            <a:extLst>
              <a:ext uri="{FF2B5EF4-FFF2-40B4-BE49-F238E27FC236}">
                <a16:creationId xmlns:a16="http://schemas.microsoft.com/office/drawing/2014/main" id="{EA469695-18C7-4B43-996F-B54606B447AF}"/>
              </a:ext>
            </a:extLst>
          </p:cNvPr>
          <p:cNvSpPr/>
          <p:nvPr/>
        </p:nvSpPr>
        <p:spPr>
          <a:xfrm>
            <a:off x="3054407" y="227211"/>
            <a:ext cx="6448945" cy="523220"/>
          </a:xfrm>
          <a:prstGeom prst="rect">
            <a:avLst/>
          </a:prstGeom>
        </p:spPr>
        <p:txBody>
          <a:bodyPr wrap="none">
            <a:spAutoFit/>
          </a:bodyPr>
          <a:lstStyle/>
          <a:p>
            <a:pPr indent="450215" algn="ctr">
              <a:spcBef>
                <a:spcPts val="900"/>
              </a:spcBef>
              <a:spcAft>
                <a:spcPts val="0"/>
              </a:spcAft>
            </a:pPr>
            <a:r>
              <a:rPr lang="kk-KZ" sz="2800" b="1" dirty="0">
                <a:latin typeface="Times New Roman" panose="02020603050405020304" pitchFamily="18" charset="0"/>
                <a:ea typeface="Times New Roman" panose="02020603050405020304" pitchFamily="18" charset="0"/>
              </a:rPr>
              <a:t>.NET платформасының құрылымы</a:t>
            </a:r>
            <a:endParaRPr lang="ru-RU" sz="2800" b="1" dirty="0">
              <a:latin typeface="Times New Roman" panose="02020603050405020304" pitchFamily="18" charset="0"/>
              <a:ea typeface="Times New Roman" panose="02020603050405020304" pitchFamily="18" charset="0"/>
            </a:endParaRPr>
          </a:p>
        </p:txBody>
      </p:sp>
      <p:sp>
        <p:nvSpPr>
          <p:cNvPr id="4" name="Прямоугольник 3">
            <a:extLst>
              <a:ext uri="{FF2B5EF4-FFF2-40B4-BE49-F238E27FC236}">
                <a16:creationId xmlns:a16="http://schemas.microsoft.com/office/drawing/2014/main" id="{C3F8F34C-4800-4EAA-9D49-5E5CFB3C18FC}"/>
              </a:ext>
            </a:extLst>
          </p:cNvPr>
          <p:cNvSpPr/>
          <p:nvPr/>
        </p:nvSpPr>
        <p:spPr>
          <a:xfrm>
            <a:off x="1808613" y="5672397"/>
            <a:ext cx="5986318" cy="369332"/>
          </a:xfrm>
          <a:prstGeom prst="rect">
            <a:avLst/>
          </a:prstGeom>
        </p:spPr>
        <p:txBody>
          <a:bodyPr wrap="none">
            <a:spAutoFit/>
          </a:bodyPr>
          <a:lstStyle/>
          <a:p>
            <a:pPr indent="450215" algn="ctr">
              <a:spcBef>
                <a:spcPts val="900"/>
              </a:spcBef>
              <a:spcAft>
                <a:spcPts val="0"/>
              </a:spcAft>
            </a:pPr>
            <a:r>
              <a:rPr lang="x-none" b="1" dirty="0">
                <a:solidFill>
                  <a:srgbClr val="222222"/>
                </a:solidFill>
                <a:latin typeface="Times New Roman" panose="02020603050405020304" pitchFamily="18" charset="0"/>
                <a:ea typeface="Times New Roman" panose="02020603050405020304" pitchFamily="18" charset="0"/>
              </a:rPr>
              <a:t>.NET Framework </a:t>
            </a:r>
            <a:r>
              <a:rPr lang="kk-KZ" b="1" dirty="0">
                <a:solidFill>
                  <a:srgbClr val="222222"/>
                </a:solidFill>
                <a:latin typeface="Times New Roman" panose="02020603050405020304" pitchFamily="18" charset="0"/>
                <a:ea typeface="Times New Roman" panose="02020603050405020304" pitchFamily="18" charset="0"/>
              </a:rPr>
              <a:t>платформасының архитектурасы</a:t>
            </a:r>
            <a:endParaRPr lang="ru-RU"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02004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09D9A3F5-238F-426F-87E9-7F8112663F3D}"/>
              </a:ext>
            </a:extLst>
          </p:cNvPr>
          <p:cNvPicPr>
            <a:picLocks noChangeAspect="1"/>
          </p:cNvPicPr>
          <p:nvPr/>
        </p:nvPicPr>
        <p:blipFill>
          <a:blip r:embed="rId2"/>
          <a:stretch>
            <a:fillRect/>
          </a:stretch>
        </p:blipFill>
        <p:spPr>
          <a:xfrm>
            <a:off x="1672444" y="1010967"/>
            <a:ext cx="8670372" cy="4320687"/>
          </a:xfrm>
          <a:prstGeom prst="rect">
            <a:avLst/>
          </a:prstGeom>
        </p:spPr>
      </p:pic>
      <p:sp>
        <p:nvSpPr>
          <p:cNvPr id="3" name="Прямоугольник 2">
            <a:extLst>
              <a:ext uri="{FF2B5EF4-FFF2-40B4-BE49-F238E27FC236}">
                <a16:creationId xmlns:a16="http://schemas.microsoft.com/office/drawing/2014/main" id="{DECBC32B-33DC-4335-99C4-1330026D5B34}"/>
              </a:ext>
            </a:extLst>
          </p:cNvPr>
          <p:cNvSpPr/>
          <p:nvPr/>
        </p:nvSpPr>
        <p:spPr>
          <a:xfrm>
            <a:off x="2161736" y="5523867"/>
            <a:ext cx="8346830" cy="646331"/>
          </a:xfrm>
          <a:prstGeom prst="rect">
            <a:avLst/>
          </a:prstGeom>
        </p:spPr>
        <p:txBody>
          <a:bodyPr wrap="square">
            <a:spAutoFit/>
          </a:bodyPr>
          <a:lstStyle/>
          <a:p>
            <a:r>
              <a:rPr lang="en-US" i="1" dirty="0">
                <a:solidFill>
                  <a:srgbClr val="231F20"/>
                </a:solidFill>
                <a:latin typeface="Utopia-Italic"/>
              </a:rPr>
              <a:t>CLR, CTS </a:t>
            </a:r>
            <a:r>
              <a:rPr lang="kk-KZ" i="1" dirty="0">
                <a:solidFill>
                  <a:srgbClr val="231F20"/>
                </a:solidFill>
                <a:latin typeface="Utopia-Italic"/>
              </a:rPr>
              <a:t>және негізгі класстар кітарханадарының байланысы </a:t>
            </a:r>
            <a:br>
              <a:rPr lang="en-US" dirty="0"/>
            </a:br>
            <a:endParaRPr lang="ru-RU" dirty="0"/>
          </a:p>
        </p:txBody>
      </p:sp>
    </p:spTree>
    <p:extLst>
      <p:ext uri="{BB962C8B-B14F-4D97-AF65-F5344CB8AC3E}">
        <p14:creationId xmlns:p14="http://schemas.microsoft.com/office/powerpoint/2010/main" val="2860958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4053939-82BD-4E61-A9D6-BDBA216B42D2}"/>
              </a:ext>
            </a:extLst>
          </p:cNvPr>
          <p:cNvSpPr/>
          <p:nvPr/>
        </p:nvSpPr>
        <p:spPr>
          <a:xfrm>
            <a:off x="895643" y="849818"/>
            <a:ext cx="10400714" cy="5632311"/>
          </a:xfrm>
          <a:prstGeom prst="rect">
            <a:avLst/>
          </a:prstGeom>
        </p:spPr>
        <p:txBody>
          <a:bodyPr wrap="square">
            <a:spAutoFit/>
          </a:bodyPr>
          <a:lstStyle/>
          <a:p>
            <a:pPr marR="179705" indent="450215" algn="just">
              <a:spcAft>
                <a:spcPts val="0"/>
              </a:spcAft>
            </a:pPr>
            <a:r>
              <a:rPr lang="kk-KZ" sz="2400" dirty="0">
                <a:latin typeface="Times New Roman" panose="02020603050405020304" pitchFamily="18" charset="0"/>
                <a:ea typeface="Times New Roman" panose="02020603050405020304" pitchFamily="18" charset="0"/>
              </a:rPr>
              <a:t>.NET платформасында қауіпсіздікті қамтамасыз ету үшін жүйелік көзқарас қолданылады - қосымша компиляциясы кезеңінде </a:t>
            </a:r>
            <a:r>
              <a:rPr lang="kk-KZ" sz="2400" b="1" dirty="0">
                <a:latin typeface="Times New Roman" panose="02020603050405020304" pitchFamily="18" charset="0"/>
                <a:ea typeface="Times New Roman" panose="02020603050405020304" pitchFamily="18" charset="0"/>
              </a:rPr>
              <a:t>exe</a:t>
            </a:r>
            <a:r>
              <a:rPr lang="kk-KZ" sz="2400" dirty="0">
                <a:latin typeface="Times New Roman" panose="02020603050405020304" pitchFamily="18" charset="0"/>
                <a:ea typeface="Times New Roman" panose="02020603050405020304" pitchFamily="18" charset="0"/>
              </a:rPr>
              <a:t> немесе </a:t>
            </a:r>
            <a:r>
              <a:rPr lang="kk-KZ" sz="2400" b="1" dirty="0">
                <a:latin typeface="Times New Roman" panose="02020603050405020304" pitchFamily="18" charset="0"/>
                <a:ea typeface="Times New Roman" panose="02020603050405020304" pitchFamily="18" charset="0"/>
              </a:rPr>
              <a:t>dll</a:t>
            </a:r>
            <a:r>
              <a:rPr lang="kk-KZ" sz="2400" dirty="0">
                <a:latin typeface="Times New Roman" panose="02020603050405020304" pitchFamily="18" charset="0"/>
                <a:ea typeface="Times New Roman" panose="02020603050405020304" pitchFamily="18" charset="0"/>
              </a:rPr>
              <a:t> кеңейтуі бар арнайы </a:t>
            </a:r>
            <a:r>
              <a:rPr lang="kk-KZ" sz="2400" b="1" dirty="0">
                <a:latin typeface="Times New Roman" panose="02020603050405020304" pitchFamily="18" charset="0"/>
                <a:ea typeface="Times New Roman" panose="02020603050405020304" pitchFamily="18" charset="0"/>
              </a:rPr>
              <a:t>файл</a:t>
            </a:r>
            <a:r>
              <a:rPr lang="kk-KZ" sz="2400" dirty="0">
                <a:latin typeface="Times New Roman" panose="02020603050405020304" pitchFamily="18" charset="0"/>
                <a:ea typeface="Times New Roman" panose="02020603050405020304" pitchFamily="18" charset="0"/>
              </a:rPr>
              <a:t> құрылады, яғни </a:t>
            </a:r>
            <a:r>
              <a:rPr lang="kk-KZ" sz="2400" b="1" dirty="0">
                <a:latin typeface="Times New Roman" panose="02020603050405020304" pitchFamily="18" charset="0"/>
                <a:ea typeface="Times New Roman" panose="02020603050405020304" pitchFamily="18" charset="0"/>
              </a:rPr>
              <a:t>CIL тілінде коды және метадеректері бар құрылым.</a:t>
            </a:r>
            <a:r>
              <a:rPr lang="kk-KZ" sz="2400" dirty="0">
                <a:latin typeface="Times New Roman" panose="02020603050405020304" pitchFamily="18" charset="0"/>
                <a:ea typeface="Times New Roman" panose="02020603050405020304" pitchFamily="18" charset="0"/>
              </a:rPr>
              <a:t> </a:t>
            </a:r>
            <a:endParaRPr lang="ru-RU" sz="2400" dirty="0">
              <a:latin typeface="Times New Roman" panose="02020603050405020304" pitchFamily="18" charset="0"/>
              <a:ea typeface="Times New Roman" panose="02020603050405020304" pitchFamily="18" charset="0"/>
            </a:endParaRPr>
          </a:p>
          <a:p>
            <a:pPr marR="179705" indent="450215" algn="just">
              <a:spcAft>
                <a:spcPts val="0"/>
              </a:spcAft>
            </a:pPr>
            <a:r>
              <a:rPr lang="kk-KZ" sz="2400" dirty="0">
                <a:latin typeface="Times New Roman" panose="02020603050405020304" pitchFamily="18" charset="0"/>
                <a:ea typeface="Times New Roman" panose="02020603050405020304" pitchFamily="18" charset="0"/>
              </a:rPr>
              <a:t>Метадеректер өзіне қосады:</a:t>
            </a:r>
            <a:endParaRPr lang="ru-RU" sz="2400" dirty="0">
              <a:latin typeface="Times New Roman" panose="02020603050405020304" pitchFamily="18" charset="0"/>
              <a:ea typeface="Times New Roman" panose="02020603050405020304" pitchFamily="18" charset="0"/>
            </a:endParaRPr>
          </a:p>
          <a:p>
            <a:pPr marL="342900" marR="179705" lvl="0" indent="-342900" algn="just">
              <a:spcAft>
                <a:spcPts val="0"/>
              </a:spcAft>
              <a:buFont typeface="Arial" panose="020B0604020202020204" pitchFamily="34" charset="0"/>
              <a:buChar char="-"/>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құрастырудың аты мен нұсқасын,</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179705" lvl="0" indent="-342900" algn="just">
              <a:spcAft>
                <a:spcPts val="0"/>
              </a:spcAft>
              <a:buFont typeface="Arial" panose="020B0604020202020204" pitchFamily="34" charset="0"/>
              <a:buChar char="-"/>
            </a:pPr>
            <a:r>
              <a:rPr lang="kk-KZ" sz="2400" dirty="0">
                <a:latin typeface="Times New Roman" panose="02020603050405020304" pitchFamily="18" charset="0"/>
                <a:ea typeface="Times New Roman" panose="02020603050405020304" pitchFamily="18" charset="0"/>
                <a:cs typeface="Times New Roman" panose="02020603050405020304" pitchFamily="18" charset="0"/>
              </a:rPr>
              <a:t>қосымшада қолданылатын объект туралы мәліметтер мен деректер типін, </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179705" lvl="0" indent="-342900" algn="just">
              <a:spcAft>
                <a:spcPts val="0"/>
              </a:spcAft>
              <a:buFont typeface="Arial" panose="020B0604020202020204" pitchFamily="34" charset="0"/>
              <a:buChar char="-"/>
            </a:pPr>
            <a:r>
              <a:rPr lang="kk-KZ" sz="2400" dirty="0">
                <a:latin typeface="Times New Roman" panose="02020603050405020304" pitchFamily="18" charset="0"/>
                <a:ea typeface="PMingLiU" panose="02020500000000000000" pitchFamily="18" charset="-120"/>
                <a:cs typeface="Times New Roman" panose="02020603050405020304" pitchFamily="18" charset="0"/>
              </a:rPr>
              <a:t>құрастыру тәуелді </a:t>
            </a:r>
            <a:r>
              <a:rPr lang="kk-KZ" sz="2400" dirty="0">
                <a:latin typeface="Times New Roman" panose="02020603050405020304" pitchFamily="18" charset="0"/>
                <a:ea typeface="Times New Roman" panose="02020603050405020304" pitchFamily="18" charset="0"/>
                <a:cs typeface="Times New Roman" panose="02020603050405020304" pitchFamily="18" charset="0"/>
              </a:rPr>
              <a:t>файлдар </a:t>
            </a:r>
            <a:r>
              <a:rPr lang="kk-KZ" sz="2400" dirty="0">
                <a:latin typeface="Times New Roman" panose="02020603050405020304" pitchFamily="18" charset="0"/>
                <a:ea typeface="PMingLiU" panose="02020500000000000000" pitchFamily="18" charset="-120"/>
                <a:cs typeface="Times New Roman" panose="02020603050405020304" pitchFamily="18" charset="0"/>
              </a:rPr>
              <a:t>т.б. өзіне қосады.</a:t>
            </a:r>
            <a:endParaRPr lang="ru-RU" sz="2400" dirty="0">
              <a:latin typeface="Times New Roman" panose="02020603050405020304" pitchFamily="18" charset="0"/>
              <a:ea typeface="Times New Roman" panose="02020603050405020304" pitchFamily="18" charset="0"/>
              <a:cs typeface="Times New Roman" panose="02020603050405020304" pitchFamily="18" charset="0"/>
            </a:endParaRPr>
          </a:p>
          <a:p>
            <a:pPr marR="179705" indent="450215" algn="just">
              <a:spcAft>
                <a:spcPts val="0"/>
              </a:spcAft>
            </a:pPr>
            <a:r>
              <a:rPr lang="kk-KZ" sz="2400" dirty="0">
                <a:latin typeface="Times New Roman" panose="02020603050405020304" pitchFamily="18" charset="0"/>
                <a:ea typeface="Times New Roman" panose="02020603050405020304" pitchFamily="18" charset="0"/>
              </a:rPr>
              <a:t>Метадеректер пайдаланушы компьютерінде қауіпсіздік пен қосымшаны орнату мен қолдануды қамтамасыз етеді. </a:t>
            </a:r>
            <a:endParaRPr lang="ru-RU" sz="2400" dirty="0">
              <a:latin typeface="Times New Roman" panose="02020603050405020304" pitchFamily="18" charset="0"/>
              <a:ea typeface="Times New Roman" panose="02020603050405020304" pitchFamily="18" charset="0"/>
            </a:endParaRPr>
          </a:p>
          <a:p>
            <a:pPr marR="179705" indent="450215" algn="just">
              <a:spcAft>
                <a:spcPts val="0"/>
              </a:spcAft>
            </a:pPr>
            <a:r>
              <a:rPr lang="kk-KZ" sz="2400" dirty="0">
                <a:latin typeface="Times New Roman" panose="02020603050405020304" pitchFamily="18" charset="0"/>
                <a:ea typeface="PMingLiU" panose="02020500000000000000" pitchFamily="18" charset="-120"/>
              </a:rPr>
              <a:t> </a:t>
            </a:r>
            <a:endParaRPr lang="ru-RU" sz="2400" dirty="0">
              <a:latin typeface="Times New Roman" panose="02020603050405020304" pitchFamily="18" charset="0"/>
              <a:ea typeface="Times New Roman" panose="02020603050405020304" pitchFamily="18" charset="0"/>
            </a:endParaRPr>
          </a:p>
          <a:p>
            <a:pPr marR="179705" indent="450215" algn="just">
              <a:spcAft>
                <a:spcPts val="0"/>
              </a:spcAft>
            </a:pPr>
            <a:r>
              <a:rPr lang="kk-KZ" sz="2400" dirty="0">
                <a:latin typeface="Times New Roman" panose="02020603050405020304" pitchFamily="18" charset="0"/>
                <a:ea typeface="Times New Roman" panose="02020603050405020304" pitchFamily="18" charset="0"/>
              </a:rPr>
              <a:t>.</a:t>
            </a:r>
            <a:r>
              <a:rPr lang="kk-KZ" sz="2400" b="1" dirty="0">
                <a:latin typeface="Times New Roman" panose="02020603050405020304" pitchFamily="18" charset="0"/>
                <a:ea typeface="Times New Roman" panose="02020603050405020304" pitchFamily="18" charset="0"/>
              </a:rPr>
              <a:t>NET платформасының</a:t>
            </a:r>
            <a:r>
              <a:rPr lang="kk-KZ" sz="2400" dirty="0">
                <a:latin typeface="Times New Roman" panose="02020603050405020304" pitchFamily="18" charset="0"/>
                <a:ea typeface="Times New Roman" panose="02020603050405020304" pitchFamily="18" charset="0"/>
              </a:rPr>
              <a:t> үлкен «</a:t>
            </a:r>
            <a:r>
              <a:rPr lang="kk-KZ" sz="2400" b="1" dirty="0">
                <a:latin typeface="Times New Roman" panose="02020603050405020304" pitchFamily="18" charset="0"/>
                <a:ea typeface="Times New Roman" panose="02020603050405020304" pitchFamily="18" charset="0"/>
              </a:rPr>
              <a:t>Кітапхана класы»</a:t>
            </a:r>
            <a:r>
              <a:rPr lang="kk-KZ" sz="2400" dirty="0">
                <a:latin typeface="Times New Roman" panose="02020603050405020304" pitchFamily="18" charset="0"/>
                <a:ea typeface="Times New Roman" panose="02020603050405020304" pitchFamily="18" charset="0"/>
              </a:rPr>
              <a:t> </a:t>
            </a:r>
            <a:r>
              <a:rPr lang="kk-KZ" sz="2400" b="1" dirty="0">
                <a:latin typeface="Times New Roman" panose="02020603050405020304" pitchFamily="18" charset="0"/>
                <a:ea typeface="Times New Roman" panose="02020603050405020304" pitchFamily="18" charset="0"/>
              </a:rPr>
              <a:t>(Framework Class Library</a:t>
            </a:r>
            <a:r>
              <a:rPr lang="kk-KZ" sz="2400" dirty="0">
                <a:latin typeface="Times New Roman" panose="02020603050405020304" pitchFamily="18" charset="0"/>
                <a:ea typeface="Times New Roman" panose="02020603050405020304" pitchFamily="18" charset="0"/>
              </a:rPr>
              <a:t> – қысқаша </a:t>
            </a:r>
            <a:r>
              <a:rPr lang="kk-KZ" sz="2400" b="1" dirty="0">
                <a:latin typeface="Times New Roman" panose="02020603050405020304" pitchFamily="18" charset="0"/>
                <a:ea typeface="Times New Roman" panose="02020603050405020304" pitchFamily="18" charset="0"/>
              </a:rPr>
              <a:t>.NET Framework</a:t>
            </a:r>
            <a:r>
              <a:rPr lang="kk-KZ" sz="2400" dirty="0">
                <a:latin typeface="Times New Roman" panose="02020603050405020304" pitchFamily="18" charset="0"/>
                <a:ea typeface="Times New Roman" panose="02020603050405020304" pitchFamily="18" charset="0"/>
              </a:rPr>
              <a:t>) бар.  «</a:t>
            </a:r>
            <a:r>
              <a:rPr lang="kk-KZ" sz="2400" b="1" dirty="0">
                <a:latin typeface="Times New Roman" panose="02020603050405020304" pitchFamily="18" charset="0"/>
                <a:ea typeface="Times New Roman" panose="02020603050405020304" pitchFamily="18" charset="0"/>
              </a:rPr>
              <a:t>Кітапхана класын» </a:t>
            </a:r>
            <a:r>
              <a:rPr lang="kk-KZ" sz="2400" dirty="0">
                <a:latin typeface="Times New Roman" panose="02020603050405020304" pitchFamily="18" charset="0"/>
                <a:ea typeface="Times New Roman" panose="02020603050405020304" pitchFamily="18" charset="0"/>
              </a:rPr>
              <a:t>кез-келген .NET. тілінде бағдарламалау барысында қолдануға болады.</a:t>
            </a:r>
            <a:endParaRPr lang="ru-RU" sz="2400" dirty="0">
              <a:latin typeface="Times New Roman" panose="02020603050405020304" pitchFamily="18" charset="0"/>
              <a:ea typeface="Times New Roman" panose="02020603050405020304" pitchFamily="18" charset="0"/>
            </a:endParaRPr>
          </a:p>
          <a:p>
            <a:pPr marR="179705" indent="450215" algn="just">
              <a:spcAft>
                <a:spcPts val="0"/>
              </a:spcAft>
            </a:pPr>
            <a:r>
              <a:rPr lang="kk-KZ" sz="2400" dirty="0">
                <a:latin typeface="Times New Roman" panose="02020603050405020304" pitchFamily="18" charset="0"/>
                <a:ea typeface="Times New Roman" panose="02020603050405020304" pitchFamily="18" charset="0"/>
              </a:rPr>
              <a:t> </a:t>
            </a:r>
            <a:endParaRPr lang="ru-RU" sz="2400"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8373A4B5-A9F1-45CE-B3F0-17C8B946D428}"/>
              </a:ext>
            </a:extLst>
          </p:cNvPr>
          <p:cNvSpPr/>
          <p:nvPr/>
        </p:nvSpPr>
        <p:spPr>
          <a:xfrm>
            <a:off x="3054407" y="227211"/>
            <a:ext cx="6448945" cy="523220"/>
          </a:xfrm>
          <a:prstGeom prst="rect">
            <a:avLst/>
          </a:prstGeom>
        </p:spPr>
        <p:txBody>
          <a:bodyPr wrap="none">
            <a:spAutoFit/>
          </a:bodyPr>
          <a:lstStyle/>
          <a:p>
            <a:pPr indent="450215" algn="ctr">
              <a:spcBef>
                <a:spcPts val="900"/>
              </a:spcBef>
              <a:spcAft>
                <a:spcPts val="0"/>
              </a:spcAft>
            </a:pPr>
            <a:r>
              <a:rPr lang="kk-KZ" sz="2800" b="1" dirty="0">
                <a:latin typeface="Times New Roman" panose="02020603050405020304" pitchFamily="18" charset="0"/>
                <a:ea typeface="Times New Roman" panose="02020603050405020304" pitchFamily="18" charset="0"/>
              </a:rPr>
              <a:t>.NET платформасының құрылымы</a:t>
            </a:r>
            <a:endParaRPr lang="ru-RU" sz="28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97549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A1D98A2-ADB0-4D0D-A66F-D72756F05E7A}"/>
              </a:ext>
            </a:extLst>
          </p:cNvPr>
          <p:cNvSpPr/>
          <p:nvPr/>
        </p:nvSpPr>
        <p:spPr>
          <a:xfrm>
            <a:off x="965981" y="900210"/>
            <a:ext cx="10245969" cy="6078395"/>
          </a:xfrm>
          <a:prstGeom prst="rect">
            <a:avLst/>
          </a:prstGeom>
        </p:spPr>
        <p:txBody>
          <a:bodyPr wrap="square">
            <a:spAutoFit/>
          </a:bodyPr>
          <a:lstStyle/>
          <a:p>
            <a:pPr indent="450215" algn="just">
              <a:spcAft>
                <a:spcPts val="0"/>
              </a:spcAft>
            </a:pPr>
            <a:r>
              <a:rPr lang="kk-KZ" sz="2400" dirty="0">
                <a:latin typeface="Times New Roman" panose="02020603050405020304" pitchFamily="18" charset="0"/>
                <a:ea typeface="Times New Roman" panose="02020603050405020304" pitchFamily="18" charset="0"/>
              </a:rPr>
              <a:t>Материал мазмұнында </a:t>
            </a:r>
            <a:r>
              <a:rPr lang="kk-KZ" sz="2400" b="1" dirty="0">
                <a:latin typeface="Times New Roman" panose="02020603050405020304" pitchFamily="18" charset="0"/>
                <a:ea typeface="Times New Roman" panose="02020603050405020304" pitchFamily="18" charset="0"/>
              </a:rPr>
              <a:t>қосымша, жоба, бағдарлама</a:t>
            </a:r>
            <a:r>
              <a:rPr lang="kk-KZ" sz="2400" dirty="0">
                <a:latin typeface="Times New Roman" panose="02020603050405020304" pitchFamily="18" charset="0"/>
                <a:ea typeface="Times New Roman" panose="02020603050405020304" pitchFamily="18" charset="0"/>
              </a:rPr>
              <a:t> терминдері жиі қолданылады. </a:t>
            </a:r>
            <a:endParaRPr lang="ru-RU" sz="2400" dirty="0">
              <a:latin typeface="Times New Roman" panose="02020603050405020304" pitchFamily="18" charset="0"/>
              <a:ea typeface="Times New Roman" panose="02020603050405020304" pitchFamily="18" charset="0"/>
            </a:endParaRPr>
          </a:p>
          <a:p>
            <a:pPr indent="450215" algn="just">
              <a:spcAft>
                <a:spcPts val="0"/>
              </a:spcAft>
            </a:pPr>
            <a:r>
              <a:rPr lang="kk-KZ" sz="2400" b="1" dirty="0">
                <a:latin typeface="Times New Roman" panose="02020603050405020304" pitchFamily="18" charset="0"/>
                <a:ea typeface="Times New Roman" panose="02020603050405020304" pitchFamily="18" charset="0"/>
              </a:rPr>
              <a:t>«Қосымша»</a:t>
            </a:r>
            <a:r>
              <a:rPr lang="kk-KZ" sz="2400" dirty="0">
                <a:latin typeface="Times New Roman" panose="02020603050405020304" pitchFamily="18" charset="0"/>
                <a:ea typeface="Times New Roman" panose="02020603050405020304" pitchFamily="18" charset="0"/>
              </a:rPr>
              <a:t> терминін алғашқы кезде «</a:t>
            </a:r>
            <a:r>
              <a:rPr lang="kk-KZ" sz="2400" b="1" dirty="0">
                <a:latin typeface="Times New Roman" panose="02020603050405020304" pitchFamily="18" charset="0"/>
                <a:ea typeface="Times New Roman" panose="02020603050405020304" pitchFamily="18" charset="0"/>
              </a:rPr>
              <a:t>бағдарлама</a:t>
            </a:r>
            <a:r>
              <a:rPr lang="kk-KZ" sz="2400" dirty="0">
                <a:latin typeface="Times New Roman" panose="02020603050405020304" pitchFamily="18" charset="0"/>
                <a:ea typeface="Times New Roman" panose="02020603050405020304" pitchFamily="18" charset="0"/>
              </a:rPr>
              <a:t>» терминінің синонимі ретінде қабылдауға болады.</a:t>
            </a:r>
            <a:endParaRPr lang="ru-RU" sz="2400" dirty="0">
              <a:latin typeface="Times New Roman" panose="02020603050405020304" pitchFamily="18" charset="0"/>
              <a:ea typeface="Times New Roman" panose="02020603050405020304" pitchFamily="18" charset="0"/>
            </a:endParaRPr>
          </a:p>
          <a:p>
            <a:pPr indent="450215" algn="just">
              <a:spcAft>
                <a:spcPts val="0"/>
              </a:spcAft>
            </a:pPr>
            <a:r>
              <a:rPr lang="kk-KZ" sz="2400" dirty="0">
                <a:latin typeface="Times New Roman" panose="02020603050405020304" pitchFamily="18" charset="0"/>
                <a:ea typeface="Times New Roman" panose="02020603050405020304" pitchFamily="18" charset="0"/>
              </a:rPr>
              <a:t> «</a:t>
            </a:r>
            <a:r>
              <a:rPr lang="kk-KZ" sz="2400" b="1" dirty="0">
                <a:latin typeface="Times New Roman" panose="02020603050405020304" pitchFamily="18" charset="0"/>
                <a:ea typeface="Times New Roman" panose="02020603050405020304" pitchFamily="18" charset="0"/>
              </a:rPr>
              <a:t>Консоль</a:t>
            </a:r>
            <a:r>
              <a:rPr lang="kk-KZ" sz="2400" dirty="0">
                <a:latin typeface="Times New Roman" panose="02020603050405020304" pitchFamily="18" charset="0"/>
                <a:ea typeface="Times New Roman" panose="02020603050405020304" pitchFamily="18" charset="0"/>
              </a:rPr>
              <a:t>» үшін құрылатын қосымшаларды программалар/</a:t>
            </a:r>
            <a:r>
              <a:rPr lang="kk-KZ" sz="2400" b="1" dirty="0">
                <a:latin typeface="Times New Roman" panose="02020603050405020304" pitchFamily="18" charset="0"/>
                <a:ea typeface="Times New Roman" panose="02020603050405020304" pitchFamily="18" charset="0"/>
              </a:rPr>
              <a:t> бағдарламалар</a:t>
            </a:r>
            <a:r>
              <a:rPr lang="kk-KZ" sz="2400" dirty="0">
                <a:latin typeface="Times New Roman" panose="02020603050405020304" pitchFamily="18" charset="0"/>
                <a:ea typeface="Times New Roman" panose="02020603050405020304" pitchFamily="18" charset="0"/>
              </a:rPr>
              <a:t> деп атаймыз. </a:t>
            </a:r>
            <a:endParaRPr lang="ru-RU" sz="2400" dirty="0">
              <a:latin typeface="Times New Roman" panose="02020603050405020304" pitchFamily="18" charset="0"/>
              <a:ea typeface="Times New Roman" panose="02020603050405020304" pitchFamily="18" charset="0"/>
            </a:endParaRPr>
          </a:p>
          <a:p>
            <a:pPr indent="450215" algn="just">
              <a:spcAft>
                <a:spcPts val="0"/>
              </a:spcAft>
            </a:pPr>
            <a:r>
              <a:rPr lang="kk-KZ" sz="2400" b="1" dirty="0">
                <a:latin typeface="Times New Roman" panose="02020603050405020304" pitchFamily="18" charset="0"/>
                <a:ea typeface="Times New Roman" panose="02020603050405020304" pitchFamily="18" charset="0"/>
              </a:rPr>
              <a:t>«Windows» (Windows- қосымшалар) үшін құрылатын бағдарламаларды қосымшалар</a:t>
            </a:r>
            <a:r>
              <a:rPr lang="kk-KZ" sz="2400" dirty="0">
                <a:latin typeface="Times New Roman" panose="02020603050405020304" pitchFamily="18" charset="0"/>
                <a:ea typeface="Times New Roman" panose="02020603050405020304" pitchFamily="18" charset="0"/>
              </a:rPr>
              <a:t> деп атаймыз. </a:t>
            </a:r>
            <a:endParaRPr lang="ru-RU" sz="2400" dirty="0">
              <a:latin typeface="Times New Roman" panose="02020603050405020304" pitchFamily="18" charset="0"/>
              <a:ea typeface="Times New Roman" panose="02020603050405020304" pitchFamily="18" charset="0"/>
            </a:endParaRPr>
          </a:p>
          <a:p>
            <a:pPr indent="450215" algn="just">
              <a:spcAft>
                <a:spcPts val="0"/>
              </a:spcAft>
            </a:pPr>
            <a:r>
              <a:rPr lang="kk-KZ" sz="2400" dirty="0">
                <a:latin typeface="Times New Roman" panose="02020603050405020304" pitchFamily="18" charset="0"/>
                <a:ea typeface="Times New Roman" panose="02020603050405020304" pitchFamily="18" charset="0"/>
              </a:rPr>
              <a:t>Әзірлеу  сатысындағы қосымша </a:t>
            </a:r>
            <a:r>
              <a:rPr lang="kk-KZ" sz="2400" b="1" dirty="0">
                <a:latin typeface="Times New Roman" panose="02020603050405020304" pitchFamily="18" charset="0"/>
                <a:ea typeface="Times New Roman" panose="02020603050405020304" pitchFamily="18" charset="0"/>
              </a:rPr>
              <a:t>жоба</a:t>
            </a:r>
            <a:r>
              <a:rPr lang="kk-KZ" sz="2400" dirty="0">
                <a:latin typeface="Times New Roman" panose="02020603050405020304" pitchFamily="18" charset="0"/>
                <a:ea typeface="Times New Roman" panose="02020603050405020304" pitchFamily="18" charset="0"/>
              </a:rPr>
              <a:t> деп аталады. </a:t>
            </a:r>
            <a:endParaRPr lang="ru-RU" sz="2400" dirty="0">
              <a:latin typeface="Times New Roman" panose="02020603050405020304" pitchFamily="18" charset="0"/>
              <a:ea typeface="Times New Roman" panose="02020603050405020304" pitchFamily="18" charset="0"/>
            </a:endParaRPr>
          </a:p>
          <a:p>
            <a:pPr indent="450215" algn="just">
              <a:spcAft>
                <a:spcPts val="0"/>
              </a:spcAft>
            </a:pPr>
            <a:r>
              <a:rPr lang="kk-KZ" sz="2400" dirty="0">
                <a:latin typeface="Times New Roman" panose="02020603050405020304" pitchFamily="18" charset="0"/>
                <a:ea typeface="Times New Roman" panose="02020603050405020304" pitchFamily="18" charset="0"/>
              </a:rPr>
              <a:t> </a:t>
            </a:r>
            <a:endParaRPr lang="ru-RU" sz="2400" dirty="0">
              <a:latin typeface="Times New Roman" panose="02020603050405020304" pitchFamily="18" charset="0"/>
              <a:ea typeface="Times New Roman" panose="02020603050405020304" pitchFamily="18" charset="0"/>
            </a:endParaRPr>
          </a:p>
          <a:p>
            <a:pPr marR="179705" indent="342900" algn="just">
              <a:spcAft>
                <a:spcPts val="0"/>
              </a:spcAft>
            </a:pPr>
            <a:r>
              <a:rPr lang="kk-KZ" sz="2400" dirty="0">
                <a:latin typeface="Times New Roman" panose="02020603050405020304" pitchFamily="18" charset="0"/>
                <a:ea typeface="Times New Roman" panose="02020603050405020304" pitchFamily="18" charset="0"/>
              </a:rPr>
              <a:t>.NET платформасы  программаларды құрудың объекті-бағдарланған технологиясына (ОБТ) арналған.  C# тілін оқымас бұрын келесі негізгі  нүсініктермен танысу керек.</a:t>
            </a:r>
            <a:endParaRPr lang="ru-RU" sz="2400" dirty="0">
              <a:latin typeface="Times New Roman" panose="02020603050405020304" pitchFamily="18" charset="0"/>
              <a:ea typeface="Times New Roman" panose="02020603050405020304" pitchFamily="18" charset="0"/>
            </a:endParaRPr>
          </a:p>
          <a:p>
            <a:pPr marR="179705" indent="342900" algn="just">
              <a:spcAft>
                <a:spcPts val="0"/>
              </a:spcAft>
            </a:pPr>
            <a:r>
              <a:rPr lang="kk-KZ" sz="2400" dirty="0">
                <a:latin typeface="Times New Roman" panose="02020603050405020304" pitchFamily="18" charset="0"/>
                <a:ea typeface="Times New Roman" panose="02020603050405020304" pitchFamily="18" charset="0"/>
              </a:rPr>
              <a:t> </a:t>
            </a:r>
            <a:endParaRPr lang="ru-RU" sz="2400" dirty="0">
              <a:latin typeface="Times New Roman" panose="02020603050405020304" pitchFamily="18" charset="0"/>
              <a:ea typeface="Times New Roman" panose="02020603050405020304" pitchFamily="18" charset="0"/>
            </a:endParaRPr>
          </a:p>
          <a:p>
            <a:pPr indent="450215">
              <a:lnSpc>
                <a:spcPct val="115000"/>
              </a:lnSpc>
              <a:spcAft>
                <a:spcPts val="1000"/>
              </a:spcAft>
            </a:pPr>
            <a:br>
              <a:rPr lang="kk-KZ" sz="2400" dirty="0">
                <a:latin typeface="Times New Roman" panose="02020603050405020304" pitchFamily="18" charset="0"/>
                <a:ea typeface="Times New Roman" panose="02020603050405020304" pitchFamily="18" charset="0"/>
              </a:rPr>
            </a:br>
            <a:r>
              <a:rPr lang="kk-KZ" sz="2400" dirty="0">
                <a:latin typeface="Times New Roman" panose="02020603050405020304" pitchFamily="18" charset="0"/>
                <a:ea typeface="Times New Roman" panose="02020603050405020304" pitchFamily="18" charset="0"/>
              </a:rPr>
              <a:t> </a:t>
            </a:r>
            <a:endParaRPr lang="ru-RU" sz="2400"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122DB296-89FE-4CD6-96B1-A85ECE64E06F}"/>
              </a:ext>
            </a:extLst>
          </p:cNvPr>
          <p:cNvSpPr/>
          <p:nvPr/>
        </p:nvSpPr>
        <p:spPr>
          <a:xfrm>
            <a:off x="3054407" y="227211"/>
            <a:ext cx="6448945" cy="523220"/>
          </a:xfrm>
          <a:prstGeom prst="rect">
            <a:avLst/>
          </a:prstGeom>
        </p:spPr>
        <p:txBody>
          <a:bodyPr wrap="none">
            <a:spAutoFit/>
          </a:bodyPr>
          <a:lstStyle/>
          <a:p>
            <a:pPr indent="450215" algn="ctr">
              <a:spcBef>
                <a:spcPts val="900"/>
              </a:spcBef>
              <a:spcAft>
                <a:spcPts val="0"/>
              </a:spcAft>
            </a:pPr>
            <a:r>
              <a:rPr lang="kk-KZ" sz="2800" b="1" dirty="0">
                <a:latin typeface="Times New Roman" panose="02020603050405020304" pitchFamily="18" charset="0"/>
                <a:ea typeface="Times New Roman" panose="02020603050405020304" pitchFamily="18" charset="0"/>
              </a:rPr>
              <a:t>.NET платформасының құрылымы</a:t>
            </a:r>
            <a:endParaRPr lang="ru-RU" sz="28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428689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BAE344E-1300-4AD4-AA5C-F727EFB598A1}"/>
              </a:ext>
            </a:extLst>
          </p:cNvPr>
          <p:cNvSpPr/>
          <p:nvPr/>
        </p:nvSpPr>
        <p:spPr>
          <a:xfrm>
            <a:off x="3692871" y="416727"/>
            <a:ext cx="4412362" cy="461665"/>
          </a:xfrm>
          <a:prstGeom prst="rect">
            <a:avLst/>
          </a:prstGeom>
        </p:spPr>
        <p:txBody>
          <a:bodyPr wrap="none">
            <a:spAutoFit/>
          </a:bodyPr>
          <a:lstStyle/>
          <a:p>
            <a:pPr indent="450215" algn="ctr">
              <a:spcBef>
                <a:spcPts val="900"/>
              </a:spcBef>
              <a:spcAft>
                <a:spcPts val="600"/>
              </a:spcAft>
            </a:pPr>
            <a:r>
              <a:rPr lang="kk-KZ" sz="2400" b="1" dirty="0">
                <a:latin typeface="Times New Roman" panose="02020603050405020304" pitchFamily="18" charset="0"/>
                <a:ea typeface="Times New Roman" panose="02020603050405020304" pitchFamily="18" charset="0"/>
              </a:rPr>
              <a:t> Visual Studio.NET ортасы</a:t>
            </a:r>
            <a:endParaRPr lang="ru-RU" sz="2400" b="1"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D49A6282-DE0D-4E56-9A40-3D0CCE1EF8ED}"/>
              </a:ext>
            </a:extLst>
          </p:cNvPr>
          <p:cNvSpPr/>
          <p:nvPr/>
        </p:nvSpPr>
        <p:spPr>
          <a:xfrm>
            <a:off x="951913" y="998886"/>
            <a:ext cx="10569526" cy="5324535"/>
          </a:xfrm>
          <a:prstGeom prst="rect">
            <a:avLst/>
          </a:prstGeom>
        </p:spPr>
        <p:txBody>
          <a:bodyPr wrap="square">
            <a:spAutoFit/>
          </a:bodyPr>
          <a:lstStyle/>
          <a:p>
            <a:pPr indent="450215" algn="just">
              <a:spcAft>
                <a:spcPts val="0"/>
              </a:spcAft>
            </a:pPr>
            <a:r>
              <a:rPr lang="kk-KZ" sz="2000" dirty="0">
                <a:effectLst/>
                <a:latin typeface="Times New Roman" panose="02020603050405020304" pitchFamily="18" charset="0"/>
                <a:ea typeface="Times New Roman" panose="02020603050405020304" pitchFamily="18" charset="0"/>
              </a:rPr>
              <a:t>Кез келген визуалды бағдарламалау ортасы сияқты </a:t>
            </a:r>
            <a:r>
              <a:rPr lang="kk-KZ" sz="2000" b="1" dirty="0">
                <a:effectLst/>
                <a:latin typeface="Times New Roman" panose="02020603050405020304" pitchFamily="18" charset="0"/>
                <a:ea typeface="Times New Roman" panose="02020603050405020304" pitchFamily="18" charset="0"/>
              </a:rPr>
              <a:t>Visual Studio.NET құру ортасы </a:t>
            </a:r>
            <a:r>
              <a:rPr lang="kk-KZ" sz="2000" dirty="0">
                <a:effectLst/>
                <a:latin typeface="Times New Roman" panose="02020603050405020304" pitchFamily="18" charset="0"/>
                <a:ea typeface="Times New Roman" panose="02020603050405020304" pitchFamily="18" charset="0"/>
              </a:rPr>
              <a:t>.NET үйлесімді тілдерді қолданатын қосымшаларды </a:t>
            </a:r>
            <a:r>
              <a:rPr lang="kk-KZ" sz="2000" i="1" u="sng" dirty="0">
                <a:effectLst/>
                <a:latin typeface="Times New Roman" panose="02020603050405020304" pitchFamily="18" charset="0"/>
                <a:ea typeface="Times New Roman" panose="02020603050405020304" pitchFamily="18" charset="0"/>
              </a:rPr>
              <a:t>жазу, түзету,  компиляциялау, дұрыстау және іске қосу</a:t>
            </a:r>
            <a:r>
              <a:rPr lang="kk-KZ" sz="2000" u="sng" dirty="0">
                <a:effectLst/>
                <a:latin typeface="Times New Roman" panose="02020603050405020304" pitchFamily="18" charset="0"/>
                <a:ea typeface="Times New Roman" panose="02020603050405020304" pitchFamily="18" charset="0"/>
              </a:rPr>
              <a:t> </a:t>
            </a:r>
            <a:r>
              <a:rPr lang="kk-KZ" sz="2000" dirty="0">
                <a:effectLst/>
                <a:latin typeface="Times New Roman" panose="02020603050405020304" pitchFamily="18" charset="0"/>
                <a:ea typeface="Times New Roman" panose="02020603050405020304" pitchFamily="18" charset="0"/>
              </a:rPr>
              <a:t>құралдарын ұсынады.</a:t>
            </a:r>
            <a:endParaRPr lang="ru-RU" sz="2000" dirty="0">
              <a:effectLst/>
              <a:latin typeface="Times New Roman" panose="02020603050405020304" pitchFamily="18" charset="0"/>
              <a:ea typeface="Times New Roman" panose="02020603050405020304" pitchFamily="18" charset="0"/>
            </a:endParaRPr>
          </a:p>
          <a:p>
            <a:pPr indent="450215" algn="just">
              <a:spcAft>
                <a:spcPts val="0"/>
              </a:spcAft>
            </a:pPr>
            <a:r>
              <a:rPr lang="kk-KZ" sz="2000" dirty="0">
                <a:effectLst/>
                <a:latin typeface="Times New Roman" panose="02020603050405020304" pitchFamily="18" charset="0"/>
                <a:ea typeface="Times New Roman" panose="02020603050405020304" pitchFamily="18" charset="0"/>
              </a:rPr>
              <a:t> .NET платформасының Visual Studio.NET құру ортасы төрт тілмен жұмыс істеуге арналған: C#, VB.NET, C++ және J#, бірақ қазіргі уақытта басқа да бағдарламалау тілдерін .NET платформасына қосу үшін құрулар белгілі. </a:t>
            </a:r>
            <a:endParaRPr lang="ru-RU" sz="2000" dirty="0">
              <a:effectLst/>
              <a:latin typeface="Times New Roman" panose="02020603050405020304" pitchFamily="18" charset="0"/>
              <a:ea typeface="Times New Roman" panose="02020603050405020304" pitchFamily="18" charset="0"/>
            </a:endParaRPr>
          </a:p>
          <a:p>
            <a:pPr indent="450215" algn="just">
              <a:spcAft>
                <a:spcPts val="0"/>
              </a:spcAft>
            </a:pPr>
            <a:r>
              <a:rPr lang="kk-KZ" sz="2000" dirty="0">
                <a:effectLst/>
                <a:latin typeface="Times New Roman" panose="02020603050405020304" pitchFamily="18" charset="0"/>
                <a:ea typeface="Times New Roman" panose="02020603050405020304" pitchFamily="18" charset="0"/>
              </a:rPr>
              <a:t> </a:t>
            </a:r>
            <a:endParaRPr lang="ru-RU" sz="2000" dirty="0">
              <a:effectLst/>
              <a:latin typeface="Times New Roman" panose="02020603050405020304" pitchFamily="18" charset="0"/>
              <a:ea typeface="Times New Roman" panose="02020603050405020304" pitchFamily="18" charset="0"/>
            </a:endParaRPr>
          </a:p>
          <a:p>
            <a:pPr marR="179705" indent="450215" algn="just">
              <a:spcAft>
                <a:spcPts val="0"/>
              </a:spcAft>
            </a:pPr>
            <a:r>
              <a:rPr lang="kk-KZ" sz="2000" b="1" dirty="0">
                <a:effectLst/>
                <a:latin typeface="Times New Roman" panose="02020603050405020304" pitchFamily="18" charset="0"/>
                <a:ea typeface="Times New Roman" panose="02020603050405020304" pitchFamily="18" charset="0"/>
              </a:rPr>
              <a:t>Visual Studio.NET ортасы </a:t>
            </a:r>
            <a:r>
              <a:rPr lang="kk-KZ" sz="2000" dirty="0">
                <a:effectLst/>
                <a:latin typeface="Times New Roman" panose="02020603050405020304" pitchFamily="18" charset="0"/>
                <a:ea typeface="Times New Roman" panose="02020603050405020304" pitchFamily="18" charset="0"/>
              </a:rPr>
              <a:t>әр түрлі типті жобаларды жасауға мүмкіндік береді, мысалы:</a:t>
            </a:r>
            <a:endParaRPr lang="ru-RU" sz="2000" dirty="0">
              <a:effectLst/>
              <a:latin typeface="Times New Roman" panose="02020603050405020304" pitchFamily="18" charset="0"/>
              <a:ea typeface="Times New Roman" panose="02020603050405020304" pitchFamily="18" charset="0"/>
            </a:endParaRPr>
          </a:p>
          <a:p>
            <a:pPr marL="742950" marR="179705" lvl="1" indent="-285750" algn="just">
              <a:spcAft>
                <a:spcPts val="0"/>
              </a:spcAft>
              <a:buFont typeface="Times New Roman" panose="02020603050405020304" pitchFamily="18" charset="0"/>
              <a:buChar char="–"/>
            </a:pPr>
            <a:r>
              <a:rPr lang="kk-KZ" sz="2000" b="1" dirty="0">
                <a:effectLst/>
                <a:latin typeface="Times New Roman" panose="02020603050405020304" pitchFamily="18" charset="0"/>
                <a:ea typeface="Times New Roman" panose="02020603050405020304" pitchFamily="18" charset="0"/>
              </a:rPr>
              <a:t>Windows-қосымшалар</a:t>
            </a:r>
            <a:r>
              <a:rPr lang="kk-KZ" sz="2000" dirty="0">
                <a:effectLst/>
                <a:latin typeface="Times New Roman" panose="02020603050405020304" pitchFamily="18" charset="0"/>
                <a:ea typeface="Times New Roman" panose="02020603050405020304" pitchFamily="18" charset="0"/>
              </a:rPr>
              <a:t> Windows интерфейсінің дәстүрлі басқару элементтерін қолданады;</a:t>
            </a:r>
            <a:endParaRPr lang="ru-RU" sz="2000" dirty="0">
              <a:effectLst/>
              <a:latin typeface="Times New Roman" panose="02020603050405020304" pitchFamily="18" charset="0"/>
              <a:ea typeface="Times New Roman" panose="02020603050405020304" pitchFamily="18" charset="0"/>
            </a:endParaRPr>
          </a:p>
          <a:p>
            <a:pPr marL="742950" marR="179705" lvl="1" indent="-285750" algn="just">
              <a:spcAft>
                <a:spcPts val="0"/>
              </a:spcAft>
              <a:buFont typeface="Times New Roman" panose="02020603050405020304" pitchFamily="18" charset="0"/>
              <a:buChar char="–"/>
            </a:pPr>
            <a:r>
              <a:rPr lang="kk-KZ" sz="2000" b="1" dirty="0">
                <a:effectLst/>
                <a:latin typeface="Times New Roman" panose="02020603050405020304" pitchFamily="18" charset="0"/>
                <a:ea typeface="Times New Roman" panose="02020603050405020304" pitchFamily="18" charset="0"/>
              </a:rPr>
              <a:t>консольді қосымша</a:t>
            </a:r>
            <a:r>
              <a:rPr lang="kk-KZ" sz="2000" dirty="0">
                <a:effectLst/>
                <a:latin typeface="Times New Roman" panose="02020603050405020304" pitchFamily="18" charset="0"/>
                <a:ea typeface="Times New Roman" panose="02020603050405020304" pitchFamily="18" charset="0"/>
              </a:rPr>
              <a:t> шығаруды командалық процессор терезесінде орындайды;</a:t>
            </a:r>
            <a:endParaRPr lang="ru-RU" sz="2000" dirty="0">
              <a:effectLst/>
              <a:latin typeface="Times New Roman" panose="02020603050405020304" pitchFamily="18" charset="0"/>
              <a:ea typeface="Times New Roman" panose="02020603050405020304" pitchFamily="18" charset="0"/>
            </a:endParaRPr>
          </a:p>
          <a:p>
            <a:pPr marL="742950" marR="179705" lvl="1" indent="-285750" algn="just">
              <a:spcAft>
                <a:spcPts val="0"/>
              </a:spcAft>
              <a:buFont typeface="Times New Roman" panose="02020603050405020304" pitchFamily="18" charset="0"/>
              <a:buChar char="–"/>
            </a:pPr>
            <a:r>
              <a:rPr lang="kk-KZ" sz="2000" dirty="0">
                <a:effectLst/>
                <a:latin typeface="Times New Roman" panose="02020603050405020304" pitchFamily="18" charset="0"/>
                <a:ea typeface="Times New Roman" panose="02020603050405020304" pitchFamily="18" charset="0"/>
              </a:rPr>
              <a:t>басқа қосымшаларда пайдалану үшін қолданылатын кластар кітапханасы (Dll модульдері) ;</a:t>
            </a:r>
            <a:endParaRPr lang="ru-RU" sz="2000" dirty="0">
              <a:effectLst/>
              <a:latin typeface="Times New Roman" panose="02020603050405020304" pitchFamily="18" charset="0"/>
              <a:ea typeface="Times New Roman" panose="02020603050405020304" pitchFamily="18" charset="0"/>
            </a:endParaRPr>
          </a:p>
          <a:p>
            <a:pPr marL="342900" marR="179705" lvl="0" indent="-342900" algn="just">
              <a:spcAft>
                <a:spcPts val="0"/>
              </a:spcAft>
              <a:buFont typeface="Symbol" panose="05050102010706020507" pitchFamily="18" charset="2"/>
              <a:buChar char=""/>
            </a:pPr>
            <a:r>
              <a:rPr lang="kk-KZ" sz="2000" b="1" dirty="0">
                <a:effectLst/>
                <a:latin typeface="Times New Roman" panose="02020603050405020304" pitchFamily="18" charset="0"/>
                <a:ea typeface="Times New Roman" panose="02020603050405020304" pitchFamily="18" charset="0"/>
              </a:rPr>
              <a:t>веб-қосымшалар</a:t>
            </a:r>
            <a:r>
              <a:rPr lang="kk-KZ" sz="2000" dirty="0">
                <a:effectLst/>
                <a:latin typeface="Times New Roman" panose="02020603050405020304" pitchFamily="18" charset="0"/>
                <a:ea typeface="Times New Roman" panose="02020603050405020304" pitchFamily="18" charset="0"/>
              </a:rPr>
              <a:t>, яғни әдістерін Интернет арқылы шақыруға болатын қосымшалар, т.б.</a:t>
            </a:r>
            <a:endParaRPr lang="ru-RU" sz="2000" dirty="0">
              <a:effectLst/>
              <a:latin typeface="Times New Roman" panose="02020603050405020304" pitchFamily="18" charset="0"/>
              <a:ea typeface="Times New Roman" panose="02020603050405020304" pitchFamily="18" charset="0"/>
            </a:endParaRPr>
          </a:p>
          <a:p>
            <a:pPr marR="179705" indent="450215" algn="just">
              <a:spcAft>
                <a:spcPts val="0"/>
              </a:spcAft>
            </a:pPr>
            <a:r>
              <a:rPr lang="kk-KZ" sz="2000" dirty="0">
                <a:effectLst/>
                <a:latin typeface="Times New Roman" panose="02020603050405020304" pitchFamily="18" charset="0"/>
                <a:ea typeface="Times New Roman" panose="02020603050405020304" pitchFamily="18" charset="0"/>
              </a:rPr>
              <a:t>Visual Studio.NET ортасы технологиясының басым бөлігі Windows және веб-қосымшаларды құруға арналған, бірақ әзірлеушілер консольді қосымшалармен жұмысты да ескерген.</a:t>
            </a:r>
            <a:endParaRPr lang="ru-RU"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4698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A6C7A1B-759C-453A-9121-05460132438D}"/>
              </a:ext>
            </a:extLst>
          </p:cNvPr>
          <p:cNvSpPr/>
          <p:nvPr/>
        </p:nvSpPr>
        <p:spPr>
          <a:xfrm>
            <a:off x="980050" y="1035878"/>
            <a:ext cx="10569526" cy="5262979"/>
          </a:xfrm>
          <a:prstGeom prst="rect">
            <a:avLst/>
          </a:prstGeom>
        </p:spPr>
        <p:txBody>
          <a:bodyPr wrap="square">
            <a:spAutoFit/>
          </a:bodyPr>
          <a:lstStyle/>
          <a:p>
            <a:pPr marR="179705" indent="450215" algn="just">
              <a:spcAft>
                <a:spcPts val="0"/>
              </a:spcAft>
            </a:pPr>
            <a:r>
              <a:rPr lang="kk-KZ" sz="2800" b="1" dirty="0">
                <a:latin typeface="Times New Roman" panose="02020603050405020304" pitchFamily="18" charset="0"/>
                <a:ea typeface="Times New Roman" panose="02020603050405020304" pitchFamily="18" charset="0"/>
              </a:rPr>
              <a:t>Консольді қосымшамен</a:t>
            </a:r>
            <a:r>
              <a:rPr lang="kk-KZ" sz="2800" dirty="0">
                <a:latin typeface="Times New Roman" panose="02020603050405020304" pitchFamily="18" charset="0"/>
                <a:ea typeface="Times New Roman" panose="02020603050405020304" pitchFamily="18" charset="0"/>
              </a:rPr>
              <a:t> жұмысты орындау барысында пайдаланушы Windows операциялық жүйесінің командалық жолының терезесіне немесе Турбо Паскаль ортасының мәтіндік режіміндегі  терезесіне ұқсас мәтіндік терезеде жұмыс істейді. </a:t>
            </a:r>
            <a:endParaRPr lang="ru-RU" sz="2800" dirty="0">
              <a:latin typeface="Times New Roman" panose="02020603050405020304" pitchFamily="18" charset="0"/>
              <a:ea typeface="Times New Roman" panose="02020603050405020304" pitchFamily="18" charset="0"/>
            </a:endParaRPr>
          </a:p>
          <a:p>
            <a:pPr marR="179705" indent="450215" algn="just">
              <a:spcAft>
                <a:spcPts val="0"/>
              </a:spcAft>
            </a:pPr>
            <a:r>
              <a:rPr lang="kk-KZ" sz="2800" dirty="0">
                <a:latin typeface="Times New Roman" panose="02020603050405020304" pitchFamily="18" charset="0"/>
                <a:ea typeface="Times New Roman" panose="02020603050405020304" pitchFamily="18" charset="0"/>
              </a:rPr>
              <a:t> «Консольді қосымшалар </a:t>
            </a:r>
            <a:r>
              <a:rPr lang="kk-KZ" sz="2800" i="1" dirty="0">
                <a:latin typeface="Times New Roman" panose="02020603050405020304" pitchFamily="18" charset="0"/>
                <a:ea typeface="Times New Roman" panose="02020603050405020304" pitchFamily="18" charset="0"/>
              </a:rPr>
              <a:t>тілді оқу үшін</a:t>
            </a:r>
            <a:r>
              <a:rPr lang="kk-KZ" sz="2800" dirty="0">
                <a:latin typeface="Times New Roman" panose="02020603050405020304" pitchFamily="18" charset="0"/>
                <a:ea typeface="Times New Roman" panose="02020603050405020304" pitchFamily="18" charset="0"/>
              </a:rPr>
              <a:t> ең қолайлы болып келеді, өйткені оларда графикалық интерфейсті дайындау үшін көптеген стандартты объекттер қолданылмайды» [Павл. 15 бет].</a:t>
            </a:r>
            <a:endParaRPr lang="ru-RU" sz="2800" dirty="0">
              <a:latin typeface="Times New Roman" panose="02020603050405020304" pitchFamily="18" charset="0"/>
              <a:ea typeface="Times New Roman" panose="02020603050405020304" pitchFamily="18" charset="0"/>
            </a:endParaRPr>
          </a:p>
          <a:p>
            <a:pPr marR="179705" indent="450215" algn="just">
              <a:spcAft>
                <a:spcPts val="0"/>
              </a:spcAft>
            </a:pPr>
            <a:r>
              <a:rPr lang="kk-KZ" sz="2800" dirty="0">
                <a:latin typeface="Times New Roman" panose="02020603050405020304" pitchFamily="18" charset="0"/>
                <a:ea typeface="Times New Roman" panose="02020603050405020304" pitchFamily="18" charset="0"/>
              </a:rPr>
              <a:t>Сондықтан осы пәнде  деректерді </a:t>
            </a:r>
            <a:r>
              <a:rPr lang="kk-KZ" sz="2800" i="1" dirty="0">
                <a:latin typeface="Times New Roman" panose="02020603050405020304" pitchFamily="18" charset="0"/>
                <a:ea typeface="Times New Roman" panose="02020603050405020304" pitchFamily="18" charset="0"/>
              </a:rPr>
              <a:t>өңдеудің түрлі алгоритмдерін</a:t>
            </a:r>
            <a:r>
              <a:rPr lang="kk-KZ" sz="2800" dirty="0">
                <a:latin typeface="Times New Roman" panose="02020603050405020304" pitchFamily="18" charset="0"/>
                <a:ea typeface="Times New Roman" panose="02020603050405020304" pitchFamily="18" charset="0"/>
              </a:rPr>
              <a:t> зерттеуге көбірек уақыт бөлу мақсатында және </a:t>
            </a:r>
            <a:r>
              <a:rPr lang="kk-KZ" sz="2800" i="1" dirty="0">
                <a:latin typeface="Times New Roman" panose="02020603050405020304" pitchFamily="18" charset="0"/>
                <a:ea typeface="Times New Roman" panose="02020603050405020304" pitchFamily="18" charset="0"/>
              </a:rPr>
              <a:t>C# тілінің базалық қасиеттерін</a:t>
            </a:r>
            <a:r>
              <a:rPr lang="kk-KZ" sz="2800" dirty="0">
                <a:latin typeface="Times New Roman" panose="02020603050405020304" pitchFamily="18" charset="0"/>
                <a:ea typeface="Times New Roman" panose="02020603050405020304" pitchFamily="18" charset="0"/>
              </a:rPr>
              <a:t> қарастыру үшін біз консольді косымшаларды ғана құраймыз.</a:t>
            </a:r>
            <a:endParaRPr lang="ru-RU" sz="2800" dirty="0">
              <a:latin typeface="Times New Roman" panose="02020603050405020304" pitchFamily="18" charset="0"/>
              <a:ea typeface="Times New Roman" panose="02020603050405020304" pitchFamily="18" charset="0"/>
            </a:endParaRPr>
          </a:p>
          <a:p>
            <a:pPr marR="179705" indent="450215" algn="just">
              <a:spcAft>
                <a:spcPts val="0"/>
              </a:spcAft>
            </a:pPr>
            <a:r>
              <a:rPr lang="kk-KZ" sz="2800" dirty="0">
                <a:latin typeface="Times New Roman" panose="02020603050405020304" pitchFamily="18" charset="0"/>
                <a:ea typeface="Times New Roman" panose="02020603050405020304" pitchFamily="18" charset="0"/>
              </a:rPr>
              <a:t> </a:t>
            </a:r>
            <a:endParaRPr lang="ru-RU" sz="2800"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1FEE92CA-3429-4346-BDDF-BCD0E370FCBC}"/>
              </a:ext>
            </a:extLst>
          </p:cNvPr>
          <p:cNvSpPr/>
          <p:nvPr/>
        </p:nvSpPr>
        <p:spPr>
          <a:xfrm>
            <a:off x="3692871" y="416727"/>
            <a:ext cx="4412362" cy="461665"/>
          </a:xfrm>
          <a:prstGeom prst="rect">
            <a:avLst/>
          </a:prstGeom>
        </p:spPr>
        <p:txBody>
          <a:bodyPr wrap="none">
            <a:spAutoFit/>
          </a:bodyPr>
          <a:lstStyle/>
          <a:p>
            <a:pPr indent="450215" algn="ctr">
              <a:spcBef>
                <a:spcPts val="900"/>
              </a:spcBef>
              <a:spcAft>
                <a:spcPts val="600"/>
              </a:spcAft>
            </a:pPr>
            <a:r>
              <a:rPr lang="kk-KZ" sz="2400" b="1" dirty="0">
                <a:latin typeface="Times New Roman" panose="02020603050405020304" pitchFamily="18" charset="0"/>
                <a:ea typeface="Times New Roman" panose="02020603050405020304" pitchFamily="18" charset="0"/>
              </a:rPr>
              <a:t> Visual Studio.NET ортасы</a:t>
            </a:r>
            <a:endParaRPr lang="ru-RU" sz="24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779372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18BCC5D-7415-46A4-BFEC-6B2CDF7B5C2D}"/>
              </a:ext>
            </a:extLst>
          </p:cNvPr>
          <p:cNvSpPr/>
          <p:nvPr/>
        </p:nvSpPr>
        <p:spPr>
          <a:xfrm>
            <a:off x="853440" y="886421"/>
            <a:ext cx="10442917" cy="3416320"/>
          </a:xfrm>
          <a:prstGeom prst="rect">
            <a:avLst/>
          </a:prstGeom>
        </p:spPr>
        <p:txBody>
          <a:bodyPr wrap="square">
            <a:spAutoFit/>
          </a:bodyPr>
          <a:lstStyle/>
          <a:p>
            <a:pPr marR="179705" indent="450215" algn="just">
              <a:spcAft>
                <a:spcPts val="0"/>
              </a:spcAft>
            </a:pPr>
            <a:r>
              <a:rPr lang="kk-KZ" sz="2400" dirty="0">
                <a:latin typeface="Times New Roman" panose="02020603050405020304" pitchFamily="18" charset="0"/>
                <a:ea typeface="Times New Roman" panose="02020603050405020304" pitchFamily="18" charset="0"/>
              </a:rPr>
              <a:t> Жобаны жасау үшін </a:t>
            </a:r>
            <a:r>
              <a:rPr lang="kk-KZ" sz="2400" b="1" dirty="0">
                <a:latin typeface="Times New Roman" panose="02020603050405020304" pitchFamily="18" charset="0"/>
                <a:ea typeface="Times New Roman" panose="02020603050405020304" pitchFamily="18" charset="0"/>
              </a:rPr>
              <a:t>Visual Studio.NET ортасы</a:t>
            </a:r>
            <a:r>
              <a:rPr lang="kk-KZ" sz="2400" dirty="0">
                <a:latin typeface="Times New Roman" panose="02020603050405020304" pitchFamily="18" charset="0"/>
                <a:ea typeface="Times New Roman" panose="02020603050405020304" pitchFamily="18" charset="0"/>
              </a:rPr>
              <a:t> іске қосылғаннан кейін, басты менюде </a:t>
            </a:r>
            <a:r>
              <a:rPr lang="kk-KZ" sz="2400" b="1" dirty="0">
                <a:latin typeface="Times New Roman" panose="02020603050405020304" pitchFamily="18" charset="0"/>
                <a:ea typeface="Times New Roman" panose="02020603050405020304" pitchFamily="18" charset="0"/>
              </a:rPr>
              <a:t>File -&gt;New -&gt; Project</a:t>
            </a:r>
            <a:r>
              <a:rPr lang="kk-KZ" sz="2400" dirty="0">
                <a:latin typeface="Times New Roman" panose="02020603050405020304" pitchFamily="18" charset="0"/>
                <a:ea typeface="Times New Roman" panose="02020603050405020304" pitchFamily="18" charset="0"/>
              </a:rPr>
              <a:t> командасын таңдау керек. </a:t>
            </a:r>
            <a:endParaRPr lang="ru-RU" sz="2400" dirty="0">
              <a:latin typeface="Times New Roman" panose="02020603050405020304" pitchFamily="18" charset="0"/>
              <a:ea typeface="Times New Roman" panose="02020603050405020304" pitchFamily="18" charset="0"/>
            </a:endParaRPr>
          </a:p>
          <a:p>
            <a:pPr marR="179705" indent="450215" algn="just">
              <a:spcAft>
                <a:spcPts val="0"/>
              </a:spcAft>
            </a:pPr>
            <a:r>
              <a:rPr lang="kk-KZ" sz="2400" dirty="0">
                <a:latin typeface="Times New Roman" panose="02020603050405020304" pitchFamily="18" charset="0"/>
                <a:ea typeface="Times New Roman" panose="02020603050405020304" pitchFamily="18" charset="0"/>
              </a:rPr>
              <a:t>Ашылған диалогтық терезенің сол жағында Visual </a:t>
            </a:r>
            <a:r>
              <a:rPr lang="kk-KZ" sz="2400" b="1" dirty="0">
                <a:latin typeface="Times New Roman" panose="02020603050405020304" pitchFamily="18" charset="0"/>
                <a:ea typeface="Times New Roman" panose="02020603050405020304" pitchFamily="18" charset="0"/>
              </a:rPr>
              <a:t>C#</a:t>
            </a:r>
            <a:r>
              <a:rPr lang="kk-KZ" sz="2400" dirty="0">
                <a:latin typeface="Times New Roman" panose="02020603050405020304" pitchFamily="18" charset="0"/>
                <a:ea typeface="Times New Roman" panose="02020603050405020304" pitchFamily="18" charset="0"/>
              </a:rPr>
              <a:t> Windows тармағын, ал оң жағында </a:t>
            </a:r>
            <a:r>
              <a:rPr lang="kk-KZ" sz="2400" b="1" dirty="0">
                <a:latin typeface="Times New Roman" panose="02020603050405020304" pitchFamily="18" charset="0"/>
                <a:ea typeface="Times New Roman" panose="02020603050405020304" pitchFamily="18" charset="0"/>
              </a:rPr>
              <a:t>Console Application</a:t>
            </a:r>
            <a:r>
              <a:rPr lang="kk-KZ" sz="2400" dirty="0">
                <a:latin typeface="Times New Roman" panose="02020603050405020304" pitchFamily="18" charset="0"/>
                <a:ea typeface="Times New Roman" panose="02020603050405020304" pitchFamily="18" charset="0"/>
              </a:rPr>
              <a:t> тармағын таңдау керек.</a:t>
            </a:r>
            <a:endParaRPr lang="ru-RU" sz="2400" dirty="0">
              <a:latin typeface="Times New Roman" panose="02020603050405020304" pitchFamily="18" charset="0"/>
              <a:ea typeface="Times New Roman" panose="02020603050405020304" pitchFamily="18" charset="0"/>
            </a:endParaRPr>
          </a:p>
          <a:p>
            <a:pPr marR="179705" indent="450215" algn="just">
              <a:spcAft>
                <a:spcPts val="0"/>
              </a:spcAft>
            </a:pPr>
            <a:r>
              <a:rPr lang="kk-KZ" sz="2400" b="1" dirty="0">
                <a:latin typeface="Times New Roman" panose="02020603050405020304" pitchFamily="18" charset="0"/>
                <a:ea typeface="Times New Roman" panose="02020603050405020304" pitchFamily="18" charset="0"/>
              </a:rPr>
              <a:t>Name</a:t>
            </a:r>
            <a:r>
              <a:rPr lang="kk-KZ" sz="2400" dirty="0">
                <a:latin typeface="Times New Roman" panose="02020603050405020304" pitchFamily="18" charset="0"/>
                <a:ea typeface="Times New Roman" panose="02020603050405020304" pitchFamily="18" charset="0"/>
              </a:rPr>
              <a:t> өрісіне жоба атын жазуға болады, бірақ жобаның берілген атын қалдыруды ұсынамыз. Жобаның орналасу орны ретінде </a:t>
            </a:r>
            <a:r>
              <a:rPr lang="kk-KZ" sz="2400" b="1" dirty="0">
                <a:latin typeface="Times New Roman" panose="02020603050405020304" pitchFamily="18" charset="0"/>
                <a:ea typeface="Times New Roman" panose="02020603050405020304" pitchFamily="18" charset="0"/>
              </a:rPr>
              <a:t>Location</a:t>
            </a:r>
            <a:r>
              <a:rPr lang="kk-KZ" sz="2400" dirty="0">
                <a:latin typeface="Times New Roman" panose="02020603050405020304" pitchFamily="18" charset="0"/>
                <a:ea typeface="Times New Roman" panose="02020603050405020304" pitchFamily="18" charset="0"/>
              </a:rPr>
              <a:t> өрісінде (жобаның дискіде сақтау орны) компьютердің жұмыс орнын жазыңыз. </a:t>
            </a:r>
            <a:endParaRPr lang="ru-RU" sz="2400" dirty="0">
              <a:latin typeface="Times New Roman" panose="02020603050405020304" pitchFamily="18" charset="0"/>
              <a:ea typeface="Times New Roman" panose="02020603050405020304" pitchFamily="18" charset="0"/>
            </a:endParaRPr>
          </a:p>
          <a:p>
            <a:pPr marR="179705" indent="450215" algn="just">
              <a:spcAft>
                <a:spcPts val="0"/>
              </a:spcAft>
            </a:pPr>
            <a:r>
              <a:rPr lang="kk-KZ" sz="2400" dirty="0">
                <a:latin typeface="Times New Roman" panose="02020603050405020304" pitchFamily="18" charset="0"/>
                <a:ea typeface="Times New Roman" panose="02020603050405020304" pitchFamily="18" charset="0"/>
              </a:rPr>
              <a:t>Берілген мәндер расталғаннан кейін ортада жоба берілген атаумен құрылады. Бағдарлама кодының үлгісі 1.1-суретінде көрсетілген.</a:t>
            </a:r>
            <a:endParaRPr lang="ru-RU" sz="2400"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9C2673A5-4A5D-41AB-97B3-FC48516FBE60}"/>
              </a:ext>
            </a:extLst>
          </p:cNvPr>
          <p:cNvSpPr/>
          <p:nvPr/>
        </p:nvSpPr>
        <p:spPr>
          <a:xfrm>
            <a:off x="853440" y="250188"/>
            <a:ext cx="10916168" cy="523220"/>
          </a:xfrm>
          <a:prstGeom prst="rect">
            <a:avLst/>
          </a:prstGeom>
        </p:spPr>
        <p:txBody>
          <a:bodyPr wrap="square">
            <a:spAutoFit/>
          </a:bodyPr>
          <a:lstStyle/>
          <a:p>
            <a:pPr indent="450215" algn="ctr">
              <a:spcBef>
                <a:spcPts val="900"/>
              </a:spcBef>
              <a:spcAft>
                <a:spcPts val="600"/>
              </a:spcAft>
            </a:pPr>
            <a:r>
              <a:rPr lang="kk-KZ" sz="2800" b="1" dirty="0">
                <a:latin typeface="Times New Roman" panose="02020603050405020304" pitchFamily="18" charset="0"/>
                <a:ea typeface="Times New Roman" panose="02020603050405020304" pitchFamily="18" charset="0"/>
              </a:rPr>
              <a:t>Жобаны құру. Ортаның негізгі терезелері</a:t>
            </a:r>
            <a:endParaRPr lang="ru-RU" sz="28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59429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BBC5CA8C-173A-4D94-A5CD-6F1846C5B73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289309" y="1050509"/>
            <a:ext cx="8881633" cy="4351485"/>
          </a:xfrm>
          <a:prstGeom prst="rect">
            <a:avLst/>
          </a:prstGeom>
          <a:noFill/>
          <a:ln>
            <a:noFill/>
          </a:ln>
        </p:spPr>
      </p:pic>
      <p:sp>
        <p:nvSpPr>
          <p:cNvPr id="3" name="Прямоугольник 2">
            <a:extLst>
              <a:ext uri="{FF2B5EF4-FFF2-40B4-BE49-F238E27FC236}">
                <a16:creationId xmlns:a16="http://schemas.microsoft.com/office/drawing/2014/main" id="{361928BF-0372-416E-9FC2-B72BAD41D166}"/>
              </a:ext>
            </a:extLst>
          </p:cNvPr>
          <p:cNvSpPr/>
          <p:nvPr/>
        </p:nvSpPr>
        <p:spPr>
          <a:xfrm>
            <a:off x="853440" y="250188"/>
            <a:ext cx="10916168" cy="523220"/>
          </a:xfrm>
          <a:prstGeom prst="rect">
            <a:avLst/>
          </a:prstGeom>
        </p:spPr>
        <p:txBody>
          <a:bodyPr wrap="square">
            <a:spAutoFit/>
          </a:bodyPr>
          <a:lstStyle/>
          <a:p>
            <a:pPr indent="450215" algn="ctr">
              <a:spcBef>
                <a:spcPts val="900"/>
              </a:spcBef>
              <a:spcAft>
                <a:spcPts val="600"/>
              </a:spcAft>
            </a:pPr>
            <a:r>
              <a:rPr lang="kk-KZ" sz="2800" b="1" dirty="0">
                <a:latin typeface="Times New Roman" panose="02020603050405020304" pitchFamily="18" charset="0"/>
                <a:ea typeface="Times New Roman" panose="02020603050405020304" pitchFamily="18" charset="0"/>
              </a:rPr>
              <a:t>Жобаны құру. Ортаның негізгі терезелері</a:t>
            </a:r>
            <a:endParaRPr lang="ru-RU" sz="28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28413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FFADE55-D4D3-4D9A-81A8-7EC8D5A52D02}"/>
              </a:ext>
            </a:extLst>
          </p:cNvPr>
          <p:cNvSpPr/>
          <p:nvPr/>
        </p:nvSpPr>
        <p:spPr>
          <a:xfrm>
            <a:off x="1036320" y="1120676"/>
            <a:ext cx="10119359" cy="2308324"/>
          </a:xfrm>
          <a:prstGeom prst="rect">
            <a:avLst/>
          </a:prstGeom>
        </p:spPr>
        <p:txBody>
          <a:bodyPr wrap="square">
            <a:spAutoFit/>
          </a:bodyPr>
          <a:lstStyle/>
          <a:p>
            <a:pPr marR="179705" indent="450215" algn="just">
              <a:spcAft>
                <a:spcPts val="0"/>
              </a:spcAft>
            </a:pPr>
            <a:r>
              <a:rPr lang="kk-KZ" sz="2400" dirty="0">
                <a:latin typeface="Times New Roman" panose="02020603050405020304" pitchFamily="18" charset="0"/>
                <a:ea typeface="Times New Roman" panose="02020603050405020304" pitchFamily="18" charset="0"/>
              </a:rPr>
              <a:t>1.1-суреттің жоғарғы бөлігінде </a:t>
            </a:r>
            <a:r>
              <a:rPr lang="kk-KZ" sz="2400" b="1" dirty="0">
                <a:latin typeface="Times New Roman" panose="02020603050405020304" pitchFamily="18" charset="0"/>
                <a:ea typeface="Times New Roman" panose="02020603050405020304" pitchFamily="18" charset="0"/>
              </a:rPr>
              <a:t>бас меню (File, Edit, View режимдерімен</a:t>
            </a:r>
            <a:r>
              <a:rPr lang="kk-KZ" sz="2400" dirty="0">
                <a:latin typeface="Times New Roman" panose="02020603050405020304" pitchFamily="18" charset="0"/>
                <a:ea typeface="Times New Roman" panose="02020603050405020304" pitchFamily="18" charset="0"/>
              </a:rPr>
              <a:t>, т.б.) және орта режимдерінің командаларын жылдам таңдауға арналған құрал-саймандар панелі орналасқан. </a:t>
            </a:r>
            <a:endParaRPr lang="ru-RU" sz="2400" dirty="0">
              <a:latin typeface="Times New Roman" panose="02020603050405020304" pitchFamily="18" charset="0"/>
              <a:ea typeface="Times New Roman" panose="02020603050405020304" pitchFamily="18" charset="0"/>
            </a:endParaRPr>
          </a:p>
          <a:p>
            <a:pPr marR="179705" indent="450215" algn="just">
              <a:spcAft>
                <a:spcPts val="0"/>
              </a:spcAft>
            </a:pPr>
            <a:r>
              <a:rPr lang="kk-KZ" sz="2400" dirty="0">
                <a:latin typeface="Times New Roman" panose="02020603050405020304" pitchFamily="18" charset="0"/>
                <a:ea typeface="Times New Roman" panose="02020603050405020304" pitchFamily="18" charset="0"/>
              </a:rPr>
              <a:t>Экранның жоғарғы оң жағында </a:t>
            </a:r>
            <a:r>
              <a:rPr lang="kk-KZ" sz="2400" b="1" dirty="0">
                <a:latin typeface="Times New Roman" panose="02020603050405020304" pitchFamily="18" charset="0"/>
                <a:ea typeface="Times New Roman" panose="02020603050405020304" pitchFamily="18" charset="0"/>
              </a:rPr>
              <a:t>жобаны басқару терезесі - Solution Explorer</a:t>
            </a:r>
            <a:r>
              <a:rPr lang="kk-KZ" sz="2400" dirty="0">
                <a:latin typeface="Times New Roman" panose="02020603050405020304" pitchFamily="18" charset="0"/>
                <a:ea typeface="Times New Roman" panose="02020603050405020304" pitchFamily="18" charset="0"/>
              </a:rPr>
              <a:t> орналасқан (егер ол көрінбей тұрса, бас менюдің </a:t>
            </a:r>
            <a:r>
              <a:rPr lang="kk-KZ" sz="2400" b="1" dirty="0">
                <a:latin typeface="Times New Roman" panose="02020603050405020304" pitchFamily="18" charset="0"/>
                <a:ea typeface="Times New Roman" panose="02020603050405020304" pitchFamily="18" charset="0"/>
              </a:rPr>
              <a:t>View -&gt; Solution Explorer</a:t>
            </a:r>
            <a:r>
              <a:rPr lang="kk-KZ" sz="2400" dirty="0">
                <a:latin typeface="Times New Roman" panose="02020603050405020304" pitchFamily="18" charset="0"/>
                <a:ea typeface="Times New Roman" panose="02020603050405020304" pitchFamily="18" charset="0"/>
              </a:rPr>
              <a:t> командасын пайдалану керек).</a:t>
            </a:r>
            <a:endParaRPr lang="ru-RU" sz="2400"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97CF28C6-3264-4763-A41A-5412214D08E9}"/>
              </a:ext>
            </a:extLst>
          </p:cNvPr>
          <p:cNvSpPr/>
          <p:nvPr/>
        </p:nvSpPr>
        <p:spPr>
          <a:xfrm>
            <a:off x="853440" y="250188"/>
            <a:ext cx="10916168" cy="523220"/>
          </a:xfrm>
          <a:prstGeom prst="rect">
            <a:avLst/>
          </a:prstGeom>
        </p:spPr>
        <p:txBody>
          <a:bodyPr wrap="square">
            <a:spAutoFit/>
          </a:bodyPr>
          <a:lstStyle/>
          <a:p>
            <a:pPr indent="450215" algn="ctr">
              <a:spcBef>
                <a:spcPts val="900"/>
              </a:spcBef>
              <a:spcAft>
                <a:spcPts val="600"/>
              </a:spcAft>
            </a:pPr>
            <a:r>
              <a:rPr lang="kk-KZ" sz="2800" b="1" dirty="0">
                <a:latin typeface="Times New Roman" panose="02020603050405020304" pitchFamily="18" charset="0"/>
                <a:ea typeface="Times New Roman" panose="02020603050405020304" pitchFamily="18" charset="0"/>
              </a:rPr>
              <a:t>Жобаны құру. Ортаның негізгі терезелері</a:t>
            </a:r>
            <a:endParaRPr lang="ru-RU" sz="2800" b="1" dirty="0">
              <a:latin typeface="Times New Roman" panose="02020603050405020304" pitchFamily="18" charset="0"/>
              <a:ea typeface="Times New Roman" panose="02020603050405020304" pitchFamily="18" charset="0"/>
            </a:endParaRPr>
          </a:p>
        </p:txBody>
      </p:sp>
      <p:sp>
        <p:nvSpPr>
          <p:cNvPr id="4" name="Прямоугольник 3">
            <a:extLst>
              <a:ext uri="{FF2B5EF4-FFF2-40B4-BE49-F238E27FC236}">
                <a16:creationId xmlns:a16="http://schemas.microsoft.com/office/drawing/2014/main" id="{74273701-B079-451F-B76B-88881335EF15}"/>
              </a:ext>
            </a:extLst>
          </p:cNvPr>
          <p:cNvSpPr/>
          <p:nvPr/>
        </p:nvSpPr>
        <p:spPr>
          <a:xfrm>
            <a:off x="1033795" y="3468491"/>
            <a:ext cx="10555458" cy="3139321"/>
          </a:xfrm>
          <a:prstGeom prst="rect">
            <a:avLst/>
          </a:prstGeom>
        </p:spPr>
        <p:txBody>
          <a:bodyPr wrap="square">
            <a:spAutoFit/>
          </a:bodyPr>
          <a:lstStyle/>
          <a:p>
            <a:pPr marR="179705" indent="450215" algn="just">
              <a:spcAft>
                <a:spcPts val="0"/>
              </a:spcAft>
            </a:pPr>
            <a:r>
              <a:rPr lang="kk-KZ" sz="2200" dirty="0">
                <a:latin typeface="Times New Roman" panose="02020603050405020304" pitchFamily="18" charset="0"/>
                <a:ea typeface="Times New Roman" panose="02020603050405020304" pitchFamily="18" charset="0"/>
              </a:rPr>
              <a:t>Экранның негізгі бөлігін </a:t>
            </a:r>
            <a:r>
              <a:rPr lang="kk-KZ" sz="2200" b="1" dirty="0">
                <a:latin typeface="Times New Roman" panose="02020603050405020304" pitchFamily="18" charset="0"/>
                <a:ea typeface="Times New Roman" panose="02020603050405020304" pitchFamily="18" charset="0"/>
              </a:rPr>
              <a:t>редактор терезесі</a:t>
            </a:r>
            <a:r>
              <a:rPr lang="kk-KZ" sz="2200" dirty="0">
                <a:latin typeface="Times New Roman" panose="02020603050405020304" pitchFamily="18" charset="0"/>
                <a:ea typeface="Times New Roman" panose="02020603050405020304" pitchFamily="18" charset="0"/>
              </a:rPr>
              <a:t> алып тұр, онда ортада </a:t>
            </a:r>
            <a:r>
              <a:rPr lang="kk-KZ" sz="2200" b="1" dirty="0">
                <a:latin typeface="Times New Roman" panose="02020603050405020304" pitchFamily="18" charset="0"/>
                <a:ea typeface="Times New Roman" panose="02020603050405020304" pitchFamily="18" charset="0"/>
              </a:rPr>
              <a:t>автоматты түрде құрылған бағдарлама коды</a:t>
            </a:r>
            <a:r>
              <a:rPr lang="kk-KZ" sz="2200" dirty="0">
                <a:latin typeface="Times New Roman" panose="02020603050405020304" pitchFamily="18" charset="0"/>
                <a:ea typeface="Times New Roman" panose="02020603050405020304" pitchFamily="18" charset="0"/>
              </a:rPr>
              <a:t> (мәтін) орналасқан. Бағдарлама коды үлгі ретінде құрылады, оған Сіз керекті жағдайда </a:t>
            </a:r>
            <a:r>
              <a:rPr lang="kk-KZ" sz="2200" b="1" dirty="0">
                <a:latin typeface="Times New Roman" panose="02020603050405020304" pitchFamily="18" charset="0"/>
                <a:ea typeface="Times New Roman" panose="02020603050405020304" pitchFamily="18" charset="0"/>
              </a:rPr>
              <a:t>өз кодыңызды</a:t>
            </a:r>
            <a:r>
              <a:rPr lang="kk-KZ" sz="2200" dirty="0">
                <a:latin typeface="Times New Roman" panose="02020603050405020304" pitchFamily="18" charset="0"/>
                <a:ea typeface="Times New Roman" panose="02020603050405020304" pitchFamily="18" charset="0"/>
              </a:rPr>
              <a:t> жаза аласыз.</a:t>
            </a:r>
            <a:endParaRPr lang="ru-RU" sz="2200" dirty="0">
              <a:latin typeface="Times New Roman" panose="02020603050405020304" pitchFamily="18" charset="0"/>
              <a:ea typeface="Times New Roman" panose="02020603050405020304" pitchFamily="18" charset="0"/>
            </a:endParaRPr>
          </a:p>
          <a:p>
            <a:pPr marR="179705" indent="450215" algn="just">
              <a:spcAft>
                <a:spcPts val="0"/>
              </a:spcAft>
            </a:pPr>
            <a:r>
              <a:rPr lang="kk-KZ" sz="2200" dirty="0">
                <a:latin typeface="Times New Roman" panose="02020603050405020304" pitchFamily="18" charset="0"/>
                <a:ea typeface="Times New Roman" panose="02020603050405020304" pitchFamily="18" charset="0"/>
              </a:rPr>
              <a:t> </a:t>
            </a:r>
            <a:endParaRPr lang="ru-RU" sz="2200" dirty="0">
              <a:latin typeface="Times New Roman" panose="02020603050405020304" pitchFamily="18" charset="0"/>
              <a:ea typeface="Times New Roman" panose="02020603050405020304" pitchFamily="18" charset="0"/>
            </a:endParaRPr>
          </a:p>
          <a:p>
            <a:pPr marR="179705" indent="450215" algn="just">
              <a:spcAft>
                <a:spcPts val="0"/>
              </a:spcAft>
            </a:pPr>
            <a:r>
              <a:rPr lang="kk-KZ" sz="2200" dirty="0">
                <a:latin typeface="Times New Roman" panose="02020603050405020304" pitchFamily="18" charset="0"/>
                <a:ea typeface="Times New Roman" panose="02020603050405020304" pitchFamily="18" charset="0"/>
              </a:rPr>
              <a:t>Бағдарлама коды көрсетілген кезде оның әртүрлі құрамдас бөліктерінің түрлі-түсті түстері қолданылады. </a:t>
            </a:r>
            <a:r>
              <a:rPr lang="kk-KZ" sz="2200" b="1" dirty="0">
                <a:latin typeface="Times New Roman" panose="02020603050405020304" pitchFamily="18" charset="0"/>
                <a:ea typeface="Times New Roman" panose="02020603050405020304" pitchFamily="18" charset="0"/>
              </a:rPr>
              <a:t>Қызметтік сөздерге</a:t>
            </a:r>
            <a:r>
              <a:rPr lang="kk-KZ" sz="2200" dirty="0">
                <a:latin typeface="Times New Roman" panose="02020603050405020304" pitchFamily="18" charset="0"/>
                <a:ea typeface="Times New Roman" panose="02020603050405020304" pitchFamily="18" charset="0"/>
              </a:rPr>
              <a:t> (кодтың резервте сақтаулы сөздері) </a:t>
            </a:r>
            <a:r>
              <a:rPr lang="kk-KZ" sz="2200" b="1" dirty="0">
                <a:latin typeface="Times New Roman" panose="02020603050405020304" pitchFamily="18" charset="0"/>
                <a:ea typeface="Times New Roman" panose="02020603050405020304" pitchFamily="18" charset="0"/>
              </a:rPr>
              <a:t>көк түс</a:t>
            </a:r>
            <a:r>
              <a:rPr lang="kk-KZ" sz="2200" dirty="0">
                <a:latin typeface="Times New Roman" panose="02020603050405020304" pitchFamily="18" charset="0"/>
                <a:ea typeface="Times New Roman" panose="02020603050405020304" pitchFamily="18" charset="0"/>
              </a:rPr>
              <a:t> арналған. </a:t>
            </a:r>
            <a:endParaRPr lang="ru-RU" sz="2200" dirty="0">
              <a:latin typeface="Times New Roman" panose="02020603050405020304" pitchFamily="18" charset="0"/>
              <a:ea typeface="Times New Roman" panose="02020603050405020304" pitchFamily="18" charset="0"/>
            </a:endParaRPr>
          </a:p>
          <a:p>
            <a:pPr marR="179705" indent="450215" algn="just">
              <a:spcAft>
                <a:spcPts val="0"/>
              </a:spcAft>
            </a:pPr>
            <a:r>
              <a:rPr lang="kk-KZ" sz="2200" b="1" dirty="0">
                <a:latin typeface="Times New Roman" panose="02020603050405020304" pitchFamily="18" charset="0"/>
                <a:ea typeface="Times New Roman" panose="02020603050405020304" pitchFamily="18" charset="0"/>
              </a:rPr>
              <a:t>Түсініктеме</a:t>
            </a:r>
            <a:r>
              <a:rPr lang="kk-KZ" sz="2200" dirty="0">
                <a:latin typeface="Times New Roman" panose="02020603050405020304" pitchFamily="18" charset="0"/>
                <a:ea typeface="Times New Roman" panose="02020603050405020304" pitchFamily="18" charset="0"/>
              </a:rPr>
              <a:t> сұр немесе қара </a:t>
            </a:r>
            <a:r>
              <a:rPr lang="kk-KZ" sz="2200" b="1" dirty="0">
                <a:latin typeface="Times New Roman" panose="02020603050405020304" pitchFamily="18" charset="0"/>
                <a:ea typeface="Times New Roman" panose="02020603050405020304" pitchFamily="18" charset="0"/>
              </a:rPr>
              <a:t>жасыл түсте</a:t>
            </a:r>
            <a:r>
              <a:rPr lang="kk-KZ" sz="2200" dirty="0">
                <a:latin typeface="Times New Roman" panose="02020603050405020304" pitchFamily="18" charset="0"/>
                <a:ea typeface="Times New Roman" panose="02020603050405020304" pitchFamily="18" charset="0"/>
              </a:rPr>
              <a:t>, ал қалған мәтін қара түсте көрсетіледі.</a:t>
            </a:r>
            <a:endParaRPr lang="ru-RU" sz="22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076036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78D70AA-110F-4C4F-8253-F4463FB067C0}"/>
              </a:ext>
            </a:extLst>
          </p:cNvPr>
          <p:cNvSpPr/>
          <p:nvPr/>
        </p:nvSpPr>
        <p:spPr>
          <a:xfrm>
            <a:off x="1040828" y="992672"/>
            <a:ext cx="10541391" cy="4493538"/>
          </a:xfrm>
          <a:prstGeom prst="rect">
            <a:avLst/>
          </a:prstGeom>
        </p:spPr>
        <p:txBody>
          <a:bodyPr wrap="square">
            <a:spAutoFit/>
          </a:bodyPr>
          <a:lstStyle/>
          <a:p>
            <a:pPr marR="179705" indent="450215" algn="just">
              <a:spcAft>
                <a:spcPts val="0"/>
              </a:spcAft>
            </a:pPr>
            <a:r>
              <a:rPr lang="kk-KZ" sz="2200" dirty="0">
                <a:latin typeface="Times New Roman" panose="02020603050405020304" pitchFamily="18" charset="0"/>
                <a:ea typeface="Times New Roman" panose="02020603050405020304" pitchFamily="18" charset="0"/>
              </a:rPr>
              <a:t>Мәтіннің сол жағында құрылым символдары орналасқан, ішінде минус немесе плюсы бар вертикаль сызықтар мен квадраттар қосылған. Егер минусы бар кез келген квадратты басса, онда сәйкес код фрагментін (блогын) «жинауға» болады, бұл ретте минус плюске ауысады.</a:t>
            </a:r>
            <a:endParaRPr lang="ru-RU" sz="2200" dirty="0">
              <a:latin typeface="Times New Roman" panose="02020603050405020304" pitchFamily="18" charset="0"/>
              <a:ea typeface="Times New Roman" panose="02020603050405020304" pitchFamily="18" charset="0"/>
            </a:endParaRPr>
          </a:p>
          <a:p>
            <a:pPr marR="179705" indent="450215" algn="just">
              <a:spcAft>
                <a:spcPts val="0"/>
              </a:spcAft>
            </a:pPr>
            <a:r>
              <a:rPr lang="kk-KZ" sz="2200" dirty="0">
                <a:latin typeface="Times New Roman" panose="02020603050405020304" pitchFamily="18" charset="0"/>
                <a:ea typeface="Times New Roman" panose="02020603050405020304" pitchFamily="18" charset="0"/>
              </a:rPr>
              <a:t> Егер плюс квадраты басылса, онда сәйкес код фрагменті (блогы) экранның сәйкес бөлігіне «жайылады». Ақпаратты көрсетудің осындай құрылымдары Windows жүйесінің бумаларын көрсету кезінде қолданылады және бағдарлама кодының керекті фрагментіне назар аударуға мүмкіндік береді. </a:t>
            </a:r>
            <a:endParaRPr lang="ru-RU" sz="2200" dirty="0">
              <a:latin typeface="Times New Roman" panose="02020603050405020304" pitchFamily="18" charset="0"/>
              <a:ea typeface="Times New Roman" panose="02020603050405020304" pitchFamily="18" charset="0"/>
            </a:endParaRPr>
          </a:p>
          <a:p>
            <a:pPr marR="179705" indent="450215" algn="just">
              <a:spcAft>
                <a:spcPts val="0"/>
              </a:spcAft>
            </a:pPr>
            <a:r>
              <a:rPr lang="kk-KZ" sz="2200" dirty="0">
                <a:latin typeface="Times New Roman" panose="02020603050405020304" pitchFamily="18" charset="0"/>
                <a:ea typeface="Times New Roman" panose="02020603050405020304" pitchFamily="18" charset="0"/>
              </a:rPr>
              <a:t>Магнитті дискіде жобаны жазу үшін </a:t>
            </a:r>
            <a:r>
              <a:rPr lang="kk-KZ" sz="2200" b="1" dirty="0">
                <a:latin typeface="Times New Roman" panose="02020603050405020304" pitchFamily="18" charset="0"/>
                <a:ea typeface="Times New Roman" panose="02020603050405020304" pitchFamily="18" charset="0"/>
              </a:rPr>
              <a:t>File-&gt;Save All</a:t>
            </a:r>
            <a:r>
              <a:rPr lang="kk-KZ" sz="2200" dirty="0">
                <a:latin typeface="Times New Roman" panose="02020603050405020304" pitchFamily="18" charset="0"/>
                <a:ea typeface="Times New Roman" panose="02020603050405020304" pitchFamily="18" charset="0"/>
              </a:rPr>
              <a:t> команда тізбегін қолдану керек (көптеген дискеттер салынған құрал-саймандар панелінде). Редакцияланатын файлда өзгерістерді ғана сақтау үшін </a:t>
            </a:r>
            <a:r>
              <a:rPr lang="kk-KZ" sz="2200" b="1" dirty="0">
                <a:latin typeface="Times New Roman" panose="02020603050405020304" pitchFamily="18" charset="0"/>
                <a:ea typeface="Times New Roman" panose="02020603050405020304" pitchFamily="18" charset="0"/>
              </a:rPr>
              <a:t>File-&gt;Save Program.cs</a:t>
            </a:r>
            <a:r>
              <a:rPr lang="kk-KZ" sz="2200" dirty="0">
                <a:latin typeface="Times New Roman" panose="02020603050405020304" pitchFamily="18" charset="0"/>
                <a:ea typeface="Times New Roman" panose="02020603050405020304" pitchFamily="18" charset="0"/>
              </a:rPr>
              <a:t> командасын таңдауға немесе аспаптық панелінде бір дискета салынған батырманы басу керек. </a:t>
            </a:r>
            <a:endParaRPr lang="ru-RU" sz="2200" dirty="0">
              <a:latin typeface="Times New Roman" panose="02020603050405020304" pitchFamily="18" charset="0"/>
              <a:ea typeface="Times New Roman" panose="02020603050405020304" pitchFamily="18" charset="0"/>
            </a:endParaRPr>
          </a:p>
          <a:p>
            <a:pPr marR="179705" indent="450215" algn="just">
              <a:spcAft>
                <a:spcPts val="0"/>
              </a:spcAft>
            </a:pPr>
            <a:r>
              <a:rPr lang="kk-KZ" sz="2200" dirty="0">
                <a:latin typeface="Times New Roman" panose="02020603050405020304" pitchFamily="18" charset="0"/>
                <a:ea typeface="Times New Roman" panose="02020603050405020304" pitchFamily="18" charset="0"/>
              </a:rPr>
              <a:t>Жобаны ашу үшін келесі </a:t>
            </a:r>
            <a:r>
              <a:rPr lang="kk-KZ" sz="2200" b="1" dirty="0">
                <a:latin typeface="Times New Roman" panose="02020603050405020304" pitchFamily="18" charset="0"/>
                <a:ea typeface="Times New Roman" panose="02020603050405020304" pitchFamily="18" charset="0"/>
              </a:rPr>
              <a:t>File-&gt;Open Project</a:t>
            </a:r>
            <a:r>
              <a:rPr lang="kk-KZ" sz="2200" dirty="0">
                <a:latin typeface="Times New Roman" panose="02020603050405020304" pitchFamily="18" charset="0"/>
                <a:ea typeface="Times New Roman" panose="02020603050405020304" pitchFamily="18" charset="0"/>
              </a:rPr>
              <a:t> команда тізбегін қолдану керек.</a:t>
            </a:r>
            <a:endParaRPr lang="ru-RU" sz="2200" dirty="0">
              <a:latin typeface="Times New Roman" panose="02020603050405020304" pitchFamily="18" charset="0"/>
              <a:ea typeface="Times New Roman" panose="02020603050405020304" pitchFamily="18" charset="0"/>
            </a:endParaRPr>
          </a:p>
        </p:txBody>
      </p:sp>
      <p:sp>
        <p:nvSpPr>
          <p:cNvPr id="3" name="Прямоугольник 2">
            <a:extLst>
              <a:ext uri="{FF2B5EF4-FFF2-40B4-BE49-F238E27FC236}">
                <a16:creationId xmlns:a16="http://schemas.microsoft.com/office/drawing/2014/main" id="{55DC5FB0-1740-4517-AFBE-D2C9BC237EDF}"/>
              </a:ext>
            </a:extLst>
          </p:cNvPr>
          <p:cNvSpPr/>
          <p:nvPr/>
        </p:nvSpPr>
        <p:spPr>
          <a:xfrm>
            <a:off x="853440" y="250188"/>
            <a:ext cx="10916168" cy="523220"/>
          </a:xfrm>
          <a:prstGeom prst="rect">
            <a:avLst/>
          </a:prstGeom>
        </p:spPr>
        <p:txBody>
          <a:bodyPr wrap="square">
            <a:spAutoFit/>
          </a:bodyPr>
          <a:lstStyle/>
          <a:p>
            <a:pPr indent="450215" algn="ctr">
              <a:spcBef>
                <a:spcPts val="900"/>
              </a:spcBef>
              <a:spcAft>
                <a:spcPts val="600"/>
              </a:spcAft>
            </a:pPr>
            <a:r>
              <a:rPr lang="kk-KZ" sz="2800" b="1" dirty="0">
                <a:latin typeface="Times New Roman" panose="02020603050405020304" pitchFamily="18" charset="0"/>
                <a:ea typeface="Times New Roman" panose="02020603050405020304" pitchFamily="18" charset="0"/>
              </a:rPr>
              <a:t>Жобаны құру. Ортаның негізгі терезелері</a:t>
            </a:r>
            <a:endParaRPr lang="ru-RU" sz="28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990910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TotalTime>
  <Words>1332</Words>
  <Application>Microsoft Office PowerPoint</Application>
  <PresentationFormat>Широкоэкранный</PresentationFormat>
  <Paragraphs>77</Paragraphs>
  <Slides>14</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14</vt:i4>
      </vt:variant>
    </vt:vector>
  </HeadingPairs>
  <TitlesOfParts>
    <vt:vector size="21" baseType="lpstr">
      <vt:lpstr>Arial</vt:lpstr>
      <vt:lpstr>Calibri</vt:lpstr>
      <vt:lpstr>Calibri Light</vt:lpstr>
      <vt:lpstr>Symbol</vt:lpstr>
      <vt:lpstr>Times New Roman</vt:lpstr>
      <vt:lpstr>Utopia-Italic</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ISKM</dc:creator>
  <cp:lastModifiedBy>Гульназ Жомарткызы</cp:lastModifiedBy>
  <cp:revision>13</cp:revision>
  <dcterms:created xsi:type="dcterms:W3CDTF">2018-01-21T23:23:23Z</dcterms:created>
  <dcterms:modified xsi:type="dcterms:W3CDTF">2025-01-24T06:13:01Z</dcterms:modified>
</cp:coreProperties>
</file>